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69" r:id="rId5"/>
    <p:sldId id="258" r:id="rId6"/>
    <p:sldId id="261" r:id="rId7"/>
    <p:sldId id="262" r:id="rId8"/>
    <p:sldId id="263" r:id="rId9"/>
    <p:sldId id="264" r:id="rId10"/>
    <p:sldId id="265" r:id="rId11"/>
    <p:sldId id="275" r:id="rId12"/>
    <p:sldId id="266" r:id="rId13"/>
    <p:sldId id="267" r:id="rId14"/>
    <p:sldId id="268" r:id="rId15"/>
    <p:sldId id="270" r:id="rId16"/>
    <p:sldId id="271" r:id="rId17"/>
    <p:sldId id="272" r:id="rId18"/>
    <p:sldId id="273" r:id="rId19"/>
    <p:sldId id="274" r:id="rId20"/>
    <p:sldId id="276"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8" d="100"/>
          <a:sy n="58" d="100"/>
        </p:scale>
        <p:origin x="-234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5A142859-BF23-0B4F-B617-AF5F5D039BA7}" type="datetimeFigureOut">
              <a:rPr lang="en-US" smtClean="0"/>
              <a:t>26/11/2014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1BFBA-BBFC-F34E-A051-60E80F6224E6}" type="slidenum">
              <a:rPr lang="en-US" smtClean="0"/>
              <a:t>‹#›</a:t>
            </a:fld>
            <a:endParaRPr lang="en-US"/>
          </a:p>
        </p:txBody>
      </p:sp>
    </p:spTree>
    <p:extLst>
      <p:ext uri="{BB962C8B-B14F-4D97-AF65-F5344CB8AC3E}">
        <p14:creationId xmlns:p14="http://schemas.microsoft.com/office/powerpoint/2010/main" val="3330704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A142859-BF23-0B4F-B617-AF5F5D039BA7}" type="datetimeFigureOut">
              <a:rPr lang="en-US" smtClean="0"/>
              <a:t>26/11/2014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1BFBA-BBFC-F34E-A051-60E80F6224E6}" type="slidenum">
              <a:rPr lang="en-US" smtClean="0"/>
              <a:t>‹#›</a:t>
            </a:fld>
            <a:endParaRPr lang="en-US"/>
          </a:p>
        </p:txBody>
      </p:sp>
    </p:spTree>
    <p:extLst>
      <p:ext uri="{BB962C8B-B14F-4D97-AF65-F5344CB8AC3E}">
        <p14:creationId xmlns:p14="http://schemas.microsoft.com/office/powerpoint/2010/main" val="1613507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A142859-BF23-0B4F-B617-AF5F5D039BA7}" type="datetimeFigureOut">
              <a:rPr lang="en-US" smtClean="0"/>
              <a:t>26/11/2014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1BFBA-BBFC-F34E-A051-60E80F6224E6}" type="slidenum">
              <a:rPr lang="en-US" smtClean="0"/>
              <a:t>‹#›</a:t>
            </a:fld>
            <a:endParaRPr lang="en-US"/>
          </a:p>
        </p:txBody>
      </p:sp>
    </p:spTree>
    <p:extLst>
      <p:ext uri="{BB962C8B-B14F-4D97-AF65-F5344CB8AC3E}">
        <p14:creationId xmlns:p14="http://schemas.microsoft.com/office/powerpoint/2010/main" val="3175447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A142859-BF23-0B4F-B617-AF5F5D039BA7}" type="datetimeFigureOut">
              <a:rPr lang="en-US" smtClean="0"/>
              <a:t>26/11/2014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1BFBA-BBFC-F34E-A051-60E80F6224E6}" type="slidenum">
              <a:rPr lang="en-US" smtClean="0"/>
              <a:t>‹#›</a:t>
            </a:fld>
            <a:endParaRPr lang="en-US"/>
          </a:p>
        </p:txBody>
      </p:sp>
    </p:spTree>
    <p:extLst>
      <p:ext uri="{BB962C8B-B14F-4D97-AF65-F5344CB8AC3E}">
        <p14:creationId xmlns:p14="http://schemas.microsoft.com/office/powerpoint/2010/main" val="2742574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5A142859-BF23-0B4F-B617-AF5F5D039BA7}" type="datetimeFigureOut">
              <a:rPr lang="en-US" smtClean="0"/>
              <a:t>26/11/2014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51BFBA-BBFC-F34E-A051-60E80F6224E6}" type="slidenum">
              <a:rPr lang="en-US" smtClean="0"/>
              <a:t>‹#›</a:t>
            </a:fld>
            <a:endParaRPr lang="en-US"/>
          </a:p>
        </p:txBody>
      </p:sp>
    </p:spTree>
    <p:extLst>
      <p:ext uri="{BB962C8B-B14F-4D97-AF65-F5344CB8AC3E}">
        <p14:creationId xmlns:p14="http://schemas.microsoft.com/office/powerpoint/2010/main" val="1697230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5A142859-BF23-0B4F-B617-AF5F5D039BA7}" type="datetimeFigureOut">
              <a:rPr lang="en-US" smtClean="0"/>
              <a:t>26/11/2014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51BFBA-BBFC-F34E-A051-60E80F6224E6}" type="slidenum">
              <a:rPr lang="en-US" smtClean="0"/>
              <a:t>‹#›</a:t>
            </a:fld>
            <a:endParaRPr lang="en-US"/>
          </a:p>
        </p:txBody>
      </p:sp>
    </p:spTree>
    <p:extLst>
      <p:ext uri="{BB962C8B-B14F-4D97-AF65-F5344CB8AC3E}">
        <p14:creationId xmlns:p14="http://schemas.microsoft.com/office/powerpoint/2010/main" val="832017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5A142859-BF23-0B4F-B617-AF5F5D039BA7}" type="datetimeFigureOut">
              <a:rPr lang="en-US" smtClean="0"/>
              <a:t>26/11/2014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51BFBA-BBFC-F34E-A051-60E80F6224E6}" type="slidenum">
              <a:rPr lang="en-US" smtClean="0"/>
              <a:t>‹#›</a:t>
            </a:fld>
            <a:endParaRPr lang="en-US"/>
          </a:p>
        </p:txBody>
      </p:sp>
    </p:spTree>
    <p:extLst>
      <p:ext uri="{BB962C8B-B14F-4D97-AF65-F5344CB8AC3E}">
        <p14:creationId xmlns:p14="http://schemas.microsoft.com/office/powerpoint/2010/main" val="2485698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5A142859-BF23-0B4F-B617-AF5F5D039BA7}" type="datetimeFigureOut">
              <a:rPr lang="en-US" smtClean="0"/>
              <a:t>26/11/2014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51BFBA-BBFC-F34E-A051-60E80F6224E6}" type="slidenum">
              <a:rPr lang="en-US" smtClean="0"/>
              <a:t>‹#›</a:t>
            </a:fld>
            <a:endParaRPr lang="en-US"/>
          </a:p>
        </p:txBody>
      </p:sp>
    </p:spTree>
    <p:extLst>
      <p:ext uri="{BB962C8B-B14F-4D97-AF65-F5344CB8AC3E}">
        <p14:creationId xmlns:p14="http://schemas.microsoft.com/office/powerpoint/2010/main" val="3304429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142859-BF23-0B4F-B617-AF5F5D039BA7}" type="datetimeFigureOut">
              <a:rPr lang="en-US" smtClean="0"/>
              <a:t>26/11/2014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51BFBA-BBFC-F34E-A051-60E80F6224E6}" type="slidenum">
              <a:rPr lang="en-US" smtClean="0"/>
              <a:t>‹#›</a:t>
            </a:fld>
            <a:endParaRPr lang="en-US"/>
          </a:p>
        </p:txBody>
      </p:sp>
    </p:spTree>
    <p:extLst>
      <p:ext uri="{BB962C8B-B14F-4D97-AF65-F5344CB8AC3E}">
        <p14:creationId xmlns:p14="http://schemas.microsoft.com/office/powerpoint/2010/main" val="743595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A142859-BF23-0B4F-B617-AF5F5D039BA7}" type="datetimeFigureOut">
              <a:rPr lang="en-US" smtClean="0"/>
              <a:t>26/11/2014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51BFBA-BBFC-F34E-A051-60E80F6224E6}" type="slidenum">
              <a:rPr lang="en-US" smtClean="0"/>
              <a:t>‹#›</a:t>
            </a:fld>
            <a:endParaRPr lang="en-US"/>
          </a:p>
        </p:txBody>
      </p:sp>
    </p:spTree>
    <p:extLst>
      <p:ext uri="{BB962C8B-B14F-4D97-AF65-F5344CB8AC3E}">
        <p14:creationId xmlns:p14="http://schemas.microsoft.com/office/powerpoint/2010/main" val="3541922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A142859-BF23-0B4F-B617-AF5F5D039BA7}" type="datetimeFigureOut">
              <a:rPr lang="en-US" smtClean="0"/>
              <a:t>26/11/2014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51BFBA-BBFC-F34E-A051-60E80F6224E6}" type="slidenum">
              <a:rPr lang="en-US" smtClean="0"/>
              <a:t>‹#›</a:t>
            </a:fld>
            <a:endParaRPr lang="en-US"/>
          </a:p>
        </p:txBody>
      </p:sp>
    </p:spTree>
    <p:extLst>
      <p:ext uri="{BB962C8B-B14F-4D97-AF65-F5344CB8AC3E}">
        <p14:creationId xmlns:p14="http://schemas.microsoft.com/office/powerpoint/2010/main" val="32588055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142859-BF23-0B4F-B617-AF5F5D039BA7}" type="datetimeFigureOut">
              <a:rPr lang="en-US" smtClean="0"/>
              <a:t>26/11/2014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51BFBA-BBFC-F34E-A051-60E80F6224E6}" type="slidenum">
              <a:rPr lang="en-US" smtClean="0"/>
              <a:t>‹#›</a:t>
            </a:fld>
            <a:endParaRPr lang="en-US"/>
          </a:p>
        </p:txBody>
      </p:sp>
    </p:spTree>
    <p:extLst>
      <p:ext uri="{BB962C8B-B14F-4D97-AF65-F5344CB8AC3E}">
        <p14:creationId xmlns:p14="http://schemas.microsoft.com/office/powerpoint/2010/main" val="3530784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MISCONDUCT </a:t>
            </a:r>
            <a:r>
              <a:rPr lang="en-US" dirty="0" smtClean="0"/>
              <a:t>DISMISSAL</a:t>
            </a:r>
            <a:br>
              <a:rPr lang="en-US" dirty="0" smtClean="0"/>
            </a:br>
            <a:r>
              <a:rPr lang="en-US" dirty="0" smtClean="0"/>
              <a:t>CASES</a:t>
            </a:r>
            <a:endParaRPr lang="en-US" dirty="0"/>
          </a:p>
        </p:txBody>
      </p:sp>
      <p:sp>
        <p:nvSpPr>
          <p:cNvPr id="3" name="Subtitle 2"/>
          <p:cNvSpPr>
            <a:spLocks noGrp="1"/>
          </p:cNvSpPr>
          <p:nvPr>
            <p:ph type="subTitle" idx="1"/>
          </p:nvPr>
        </p:nvSpPr>
        <p:spPr/>
        <p:txBody>
          <a:bodyPr/>
          <a:lstStyle/>
          <a:p>
            <a:r>
              <a:rPr lang="en-US" dirty="0" smtClean="0"/>
              <a:t>A GUIDE FOR PRACTITIONERS</a:t>
            </a:r>
            <a:endParaRPr lang="en-US" dirty="0"/>
          </a:p>
        </p:txBody>
      </p:sp>
    </p:spTree>
    <p:extLst>
      <p:ext uri="{BB962C8B-B14F-4D97-AF65-F5344CB8AC3E}">
        <p14:creationId xmlns:p14="http://schemas.microsoft.com/office/powerpoint/2010/main" val="2479092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Re-opening the Factual Grounds for Dismissal?</a:t>
            </a:r>
            <a:endParaRPr lang="en-US" dirty="0"/>
          </a:p>
        </p:txBody>
      </p:sp>
      <p:sp>
        <p:nvSpPr>
          <p:cNvPr id="3" name="Content Placeholder 2"/>
          <p:cNvSpPr>
            <a:spLocks noGrp="1"/>
          </p:cNvSpPr>
          <p:nvPr>
            <p:ph idx="1"/>
          </p:nvPr>
        </p:nvSpPr>
        <p:spPr/>
        <p:txBody>
          <a:bodyPr>
            <a:normAutofit fontScale="62500" lnSpcReduction="20000"/>
          </a:bodyPr>
          <a:lstStyle/>
          <a:p>
            <a:pPr lvl="0"/>
            <a:r>
              <a:rPr lang="en-GB" dirty="0"/>
              <a:t>It is an error of law for the Tribunal to reopen the factual issues on the basis of which the employers reached their conclusion, </a:t>
            </a:r>
            <a:r>
              <a:rPr lang="en-GB" i="1" dirty="0"/>
              <a:t>vide</a:t>
            </a:r>
            <a:r>
              <a:rPr lang="en-GB" dirty="0"/>
              <a:t> </a:t>
            </a:r>
            <a:r>
              <a:rPr lang="en-GB" u="sng" dirty="0"/>
              <a:t>British Gas v </a:t>
            </a:r>
            <a:r>
              <a:rPr lang="en-GB" u="sng" dirty="0" err="1"/>
              <a:t>McCarrick</a:t>
            </a:r>
            <a:r>
              <a:rPr lang="en-GB" u="sng" dirty="0"/>
              <a:t> [1991] IRLR 305 CA.</a:t>
            </a:r>
            <a:r>
              <a:rPr lang="en-GB" dirty="0"/>
              <a:t>  </a:t>
            </a:r>
            <a:endParaRPr lang="en-GB" dirty="0" smtClean="0"/>
          </a:p>
          <a:p>
            <a:pPr marL="0" lvl="0" indent="0">
              <a:buNone/>
            </a:pPr>
            <a:endParaRPr lang="en-GB" dirty="0" smtClean="0"/>
          </a:p>
          <a:p>
            <a:pPr lvl="0"/>
            <a:r>
              <a:rPr lang="en-GB" dirty="0" smtClean="0"/>
              <a:t>Rather, the question is whether the investigation was reasonable and whether there were reasonable grounds for believing that the Claimant was guilty was of the alleged misconduct. </a:t>
            </a:r>
          </a:p>
          <a:p>
            <a:pPr marL="0" lvl="0" indent="0">
              <a:buNone/>
            </a:pPr>
            <a:endParaRPr lang="en-GB" dirty="0" smtClean="0"/>
          </a:p>
          <a:p>
            <a:pPr lvl="0"/>
            <a:r>
              <a:rPr lang="en-GB" dirty="0" smtClean="0"/>
              <a:t>It is not for the Tribunal to re-open the case against the Claimant and make their own findings of fact in relation to what actually happened/did not happen in the circumstances of the alleged misconduct.</a:t>
            </a:r>
          </a:p>
          <a:p>
            <a:pPr lvl="0"/>
            <a:endParaRPr lang="en-GB" dirty="0"/>
          </a:p>
          <a:p>
            <a:pPr lvl="0"/>
            <a:r>
              <a:rPr lang="en-GB" dirty="0" smtClean="0"/>
              <a:t>The Tribunal rather has a supervisory role in assessing the reasonableness of the employer’s investigation and thereafter assessing the reasonableness of the decision to dismiss. </a:t>
            </a:r>
          </a:p>
          <a:p>
            <a:pPr marL="0" lvl="0" indent="0">
              <a:buNone/>
            </a:pPr>
            <a:endParaRPr lang="en-GB" dirty="0" smtClean="0"/>
          </a:p>
          <a:p>
            <a:pPr lvl="0"/>
            <a:endParaRPr lang="en-GB" dirty="0"/>
          </a:p>
          <a:p>
            <a:endParaRPr lang="en-US" dirty="0"/>
          </a:p>
        </p:txBody>
      </p:sp>
    </p:spTree>
    <p:extLst>
      <p:ext uri="{BB962C8B-B14F-4D97-AF65-F5344CB8AC3E}">
        <p14:creationId xmlns:p14="http://schemas.microsoft.com/office/powerpoint/2010/main" val="2371443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Standard of Investigation </a:t>
            </a:r>
            <a:endParaRPr lang="en-US" dirty="0"/>
          </a:p>
        </p:txBody>
      </p:sp>
      <p:sp>
        <p:nvSpPr>
          <p:cNvPr id="3" name="Content Placeholder 2"/>
          <p:cNvSpPr>
            <a:spLocks noGrp="1"/>
          </p:cNvSpPr>
          <p:nvPr>
            <p:ph idx="1"/>
          </p:nvPr>
        </p:nvSpPr>
        <p:spPr/>
        <p:txBody>
          <a:bodyPr>
            <a:normAutofit fontScale="55000" lnSpcReduction="20000"/>
          </a:bodyPr>
          <a:lstStyle/>
          <a:p>
            <a:r>
              <a:rPr lang="en-US" dirty="0"/>
              <a:t>As the EAT commented in </a:t>
            </a:r>
            <a:r>
              <a:rPr lang="en-US" i="1" dirty="0"/>
              <a:t>ILEA v </a:t>
            </a:r>
            <a:r>
              <a:rPr lang="en-US" i="1" dirty="0" err="1"/>
              <a:t>Gravett</a:t>
            </a:r>
            <a:r>
              <a:rPr lang="en-US" dirty="0"/>
              <a:t> </a:t>
            </a:r>
            <a:r>
              <a:rPr lang="en-US" dirty="0" smtClean="0"/>
              <a:t>[1988] IRLR 497:</a:t>
            </a:r>
            <a:endParaRPr lang="en-US" dirty="0"/>
          </a:p>
          <a:p>
            <a:pPr marL="0" indent="0">
              <a:buNone/>
            </a:pPr>
            <a:endParaRPr lang="en-US" dirty="0"/>
          </a:p>
          <a:p>
            <a:pPr marL="400050" lvl="1" indent="0">
              <a:buNone/>
            </a:pPr>
            <a:r>
              <a:rPr lang="en-US" dirty="0" smtClean="0"/>
              <a:t>	''… at one extreme there will be cases where the employee is virtually  caught in the act and at the other there will be situations where the Issue is one of pure inference. As the scale moves towards the latter  end, so the amount of inquiry and 	investigation, including questioning of the employee, which may be required, is likely to increase”.</a:t>
            </a:r>
          </a:p>
          <a:p>
            <a:pPr marL="0" indent="0">
              <a:buNone/>
            </a:pPr>
            <a:endParaRPr lang="en-US" dirty="0"/>
          </a:p>
          <a:p>
            <a:pPr marL="0" indent="0">
              <a:buNone/>
            </a:pPr>
            <a:r>
              <a:rPr lang="en-US" dirty="0" smtClean="0"/>
              <a:t>Generally, the </a:t>
            </a:r>
            <a:r>
              <a:rPr lang="en-US" dirty="0"/>
              <a:t>superior or manager should take statements from any available witnesses before recollections fade. Delay in carrying out the investigation may itself render an otherwise fair dismissal unfair, there being </a:t>
            </a:r>
            <a:r>
              <a:rPr lang="en-US" dirty="0" smtClean="0"/>
              <a:t>no formal requirement for the employee to prove actual prejudice caused by that delay, see  </a:t>
            </a:r>
            <a:r>
              <a:rPr lang="en-US" i="1" dirty="0" smtClean="0"/>
              <a:t>RSPCA </a:t>
            </a:r>
            <a:r>
              <a:rPr lang="en-US" i="1" dirty="0"/>
              <a:t>v </a:t>
            </a:r>
            <a:r>
              <a:rPr lang="en-US" i="1" dirty="0" err="1" smtClean="0"/>
              <a:t>Cruden</a:t>
            </a:r>
            <a:r>
              <a:rPr lang="en-US" i="1" dirty="0" smtClean="0"/>
              <a:t> [</a:t>
            </a:r>
            <a:r>
              <a:rPr lang="en-US" i="1" dirty="0"/>
              <a:t>1986] ICR </a:t>
            </a:r>
            <a:r>
              <a:rPr lang="en-US" i="1" dirty="0" smtClean="0"/>
              <a:t>205.</a:t>
            </a:r>
          </a:p>
          <a:p>
            <a:pPr marL="0" indent="0">
              <a:buNone/>
            </a:pPr>
            <a:endParaRPr lang="en-US" dirty="0" smtClean="0"/>
          </a:p>
          <a:p>
            <a:pPr marL="0" indent="0">
              <a:buNone/>
            </a:pPr>
            <a:r>
              <a:rPr lang="en-US" dirty="0" smtClean="0"/>
              <a:t>In essence, the level of enquiry depends on the circumstances of the case but normally an investigation seeking objective evidence and in accordance with the rules of natural justice is expected. However, the standard of proof is not beyond a reasonable doubt and as pointed out in the </a:t>
            </a:r>
            <a:r>
              <a:rPr lang="en-US" i="1" dirty="0" err="1" smtClean="0"/>
              <a:t>Burchell</a:t>
            </a:r>
            <a:r>
              <a:rPr lang="en-US" dirty="0" smtClean="0"/>
              <a:t> case, if the balance of probabilities test is satisfied it will be nearly impossible to shoe the employer acted unreasonably in making a finding of guilt. </a:t>
            </a:r>
          </a:p>
          <a:p>
            <a:pPr marL="0" indent="0">
              <a:buNone/>
            </a:pPr>
            <a:endParaRPr lang="en-US" dirty="0"/>
          </a:p>
          <a:p>
            <a:pPr marL="0" indent="0">
              <a:buNone/>
            </a:pPr>
            <a:endParaRPr lang="en-US" dirty="0" smtClean="0"/>
          </a:p>
          <a:p>
            <a:endParaRPr lang="en-US" dirty="0"/>
          </a:p>
          <a:p>
            <a:endParaRPr lang="en-US" dirty="0"/>
          </a:p>
        </p:txBody>
      </p:sp>
    </p:spTree>
    <p:extLst>
      <p:ext uri="{BB962C8B-B14F-4D97-AF65-F5344CB8AC3E}">
        <p14:creationId xmlns:p14="http://schemas.microsoft.com/office/powerpoint/2010/main" val="1964952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Band of Reasonable Responses</a:t>
            </a:r>
            <a:endParaRPr lang="en-US" dirty="0"/>
          </a:p>
        </p:txBody>
      </p:sp>
      <p:sp>
        <p:nvSpPr>
          <p:cNvPr id="3" name="Content Placeholder 2"/>
          <p:cNvSpPr>
            <a:spLocks noGrp="1"/>
          </p:cNvSpPr>
          <p:nvPr>
            <p:ph idx="1"/>
          </p:nvPr>
        </p:nvSpPr>
        <p:spPr/>
        <p:txBody>
          <a:bodyPr>
            <a:normAutofit fontScale="85000" lnSpcReduction="20000"/>
          </a:bodyPr>
          <a:lstStyle/>
          <a:p>
            <a:pPr lvl="0"/>
            <a:r>
              <a:rPr lang="en-GB" dirty="0"/>
              <a:t>In </a:t>
            </a:r>
            <a:r>
              <a:rPr lang="en-GB" u="sng" dirty="0"/>
              <a:t>British Leyland UK Ltd v Swift [1981] IRLR 91</a:t>
            </a:r>
            <a:r>
              <a:rPr lang="en-GB" dirty="0"/>
              <a:t> the 'band of reasonableness' test was firmly established. </a:t>
            </a:r>
            <a:r>
              <a:rPr lang="en-GB" dirty="0" smtClean="0"/>
              <a:t> This </a:t>
            </a:r>
            <a:r>
              <a:rPr lang="en-GB" dirty="0"/>
              <a:t>approach was adopted in </a:t>
            </a:r>
            <a:r>
              <a:rPr lang="en-GB" u="sng" dirty="0"/>
              <a:t>Iceland Frozen Foods Ltd v Jones [1982] IRLR 439</a:t>
            </a:r>
            <a:r>
              <a:rPr lang="en-GB" dirty="0"/>
              <a:t>  </a:t>
            </a:r>
            <a:r>
              <a:rPr lang="en-GB" dirty="0" smtClean="0"/>
              <a:t>which is the most reference case for the test. </a:t>
            </a:r>
            <a:endParaRPr lang="en-GB" dirty="0" smtClean="0"/>
          </a:p>
          <a:p>
            <a:pPr marL="0" lvl="0" indent="0">
              <a:buNone/>
            </a:pPr>
            <a:endParaRPr lang="en-GB" dirty="0" smtClean="0"/>
          </a:p>
          <a:p>
            <a:pPr lvl="0"/>
            <a:r>
              <a:rPr lang="en-GB" dirty="0" smtClean="0"/>
              <a:t>The “band of reasonable responses” underpins the thought process of a Tribunal in a misconduct case. It can be very difficult to succeed in establishing to a Tribunal that a decision to dismiss for serious misconduct was in fact one which no reasonable employer could have taken in the circumstances. </a:t>
            </a:r>
            <a:endParaRPr lang="en-GB" dirty="0" smtClean="0"/>
          </a:p>
          <a:p>
            <a:pPr marL="0" lvl="0" indent="0">
              <a:buNone/>
            </a:pPr>
            <a:endParaRPr lang="en-GB" dirty="0" smtClean="0"/>
          </a:p>
          <a:p>
            <a:pPr marL="0" lvl="0" indent="0">
              <a:buNone/>
            </a:pPr>
            <a:endParaRPr lang="en-GB" dirty="0" smtClean="0"/>
          </a:p>
          <a:p>
            <a:endParaRPr lang="en-US" dirty="0"/>
          </a:p>
        </p:txBody>
      </p:sp>
    </p:spTree>
    <p:extLst>
      <p:ext uri="{BB962C8B-B14F-4D97-AF65-F5344CB8AC3E}">
        <p14:creationId xmlns:p14="http://schemas.microsoft.com/office/powerpoint/2010/main" val="1540067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5 Point Guidance</a:t>
            </a:r>
            <a:endParaRPr lang="en-US" dirty="0"/>
          </a:p>
        </p:txBody>
      </p:sp>
      <p:sp>
        <p:nvSpPr>
          <p:cNvPr id="3" name="Content Placeholder 2"/>
          <p:cNvSpPr>
            <a:spLocks noGrp="1"/>
          </p:cNvSpPr>
          <p:nvPr>
            <p:ph idx="1"/>
          </p:nvPr>
        </p:nvSpPr>
        <p:spPr/>
        <p:txBody>
          <a:bodyPr>
            <a:normAutofit fontScale="47500" lnSpcReduction="20000"/>
          </a:bodyPr>
          <a:lstStyle/>
          <a:p>
            <a:pPr marL="0" lvl="0" indent="0">
              <a:buNone/>
            </a:pPr>
            <a:r>
              <a:rPr lang="en-GB" dirty="0" smtClean="0"/>
              <a:t> The principles were set out in this way:</a:t>
            </a:r>
          </a:p>
          <a:p>
            <a:pPr lvl="0"/>
            <a:endParaRPr lang="en-GB" dirty="0" smtClean="0"/>
          </a:p>
          <a:p>
            <a:pPr marL="0" indent="0">
              <a:buNone/>
            </a:pPr>
            <a:r>
              <a:rPr lang="en-GB" i="1" dirty="0" smtClean="0"/>
              <a:t>	(1)     The starting point is the wording of the statute;</a:t>
            </a:r>
          </a:p>
          <a:p>
            <a:pPr marL="0" indent="0">
              <a:buNone/>
            </a:pPr>
            <a:endParaRPr lang="en-GB" dirty="0" smtClean="0"/>
          </a:p>
          <a:p>
            <a:pPr marL="0" indent="0">
              <a:buNone/>
            </a:pPr>
            <a:r>
              <a:rPr lang="en-GB" i="1" dirty="0" smtClean="0"/>
              <a:t>	(2)     The Tribunal must consider the reasonableness of the employer's conduct, not simply 	whether they personally consider the dismissal to be fair;</a:t>
            </a:r>
            <a:endParaRPr lang="en-GB" dirty="0"/>
          </a:p>
          <a:p>
            <a:pPr marL="0" indent="0">
              <a:buNone/>
            </a:pPr>
            <a:endParaRPr lang="en-GB" dirty="0" smtClean="0"/>
          </a:p>
          <a:p>
            <a:pPr marL="0" indent="0">
              <a:buNone/>
            </a:pPr>
            <a:r>
              <a:rPr lang="en-GB" i="1" dirty="0" smtClean="0"/>
              <a:t>	(3)     In judging the reasonableness of the employer's conduct the Tribunal must not substitute its 	own decision as to what was the right course to adopt for that of the employer;</a:t>
            </a:r>
            <a:endParaRPr lang="en-GB" dirty="0" smtClean="0"/>
          </a:p>
          <a:p>
            <a:pPr marL="0" indent="0">
              <a:buNone/>
            </a:pPr>
            <a:endParaRPr lang="en-GB" dirty="0" smtClean="0"/>
          </a:p>
          <a:p>
            <a:pPr marL="0" indent="0">
              <a:buNone/>
            </a:pPr>
            <a:r>
              <a:rPr lang="en-GB" i="1" dirty="0" smtClean="0"/>
              <a:t>	(4)     In many (though not all) cases there is a band of reasonable responses to the employee's 	conduct within which one employer might reasonably take one view and another quite 	reasonably take another;  </a:t>
            </a:r>
          </a:p>
          <a:p>
            <a:pPr marL="0" indent="0">
              <a:buNone/>
            </a:pPr>
            <a:r>
              <a:rPr lang="en-GB" i="1" dirty="0" smtClean="0"/>
              <a:t> </a:t>
            </a:r>
            <a:endParaRPr lang="en-GB" dirty="0" smtClean="0"/>
          </a:p>
          <a:p>
            <a:pPr marL="0" indent="0">
              <a:buNone/>
            </a:pPr>
            <a:r>
              <a:rPr lang="en-GB" i="1" dirty="0" smtClean="0"/>
              <a:t>	(5)     The function of the Tribunal, as an industrial jury, is to determine whether in the particular 	circumstances of 	each case the decision to dismiss the employee fell within the band of 	reasonable responses which a reasonable employer might have adopted. If the dismissal falls 	within the band the dismissal is fair; if the dismissal falls outside the band it is unfair.</a:t>
            </a:r>
          </a:p>
          <a:p>
            <a:pPr marL="0" indent="0">
              <a:buNone/>
            </a:pPr>
            <a:endParaRPr lang="en-GB" dirty="0" smtClean="0"/>
          </a:p>
          <a:p>
            <a:endParaRPr lang="en-US" dirty="0"/>
          </a:p>
        </p:txBody>
      </p:sp>
    </p:spTree>
    <p:extLst>
      <p:ext uri="{BB962C8B-B14F-4D97-AF65-F5344CB8AC3E}">
        <p14:creationId xmlns:p14="http://schemas.microsoft.com/office/powerpoint/2010/main" val="185629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endParaRPr lang="en-US" dirty="0" smtClean="0"/>
          </a:p>
          <a:p>
            <a:r>
              <a:rPr lang="en-US" dirty="0" smtClean="0"/>
              <a:t>Warnings are the normal sanctions for misconduct. This is </a:t>
            </a:r>
            <a:r>
              <a:rPr lang="en-US" dirty="0" err="1" smtClean="0"/>
              <a:t>emphasised</a:t>
            </a:r>
            <a:r>
              <a:rPr lang="en-US" dirty="0" smtClean="0"/>
              <a:t> by the LRA Code of Practice. Lord </a:t>
            </a:r>
            <a:r>
              <a:rPr lang="en-US" dirty="0"/>
              <a:t>Denning </a:t>
            </a:r>
            <a:r>
              <a:rPr lang="en-US" dirty="0" err="1"/>
              <a:t>recognised</a:t>
            </a:r>
            <a:r>
              <a:rPr lang="en-US" dirty="0"/>
              <a:t> their importance in </a:t>
            </a:r>
            <a:r>
              <a:rPr lang="en-US" i="1" dirty="0" smtClean="0"/>
              <a:t>Children's </a:t>
            </a:r>
            <a:r>
              <a:rPr lang="en-US" i="1" dirty="0"/>
              <a:t>Aid Society v Day</a:t>
            </a:r>
            <a:r>
              <a:rPr lang="en-US" dirty="0"/>
              <a:t> </a:t>
            </a:r>
            <a:r>
              <a:rPr lang="en-US" dirty="0" smtClean="0"/>
              <a:t>[1978] IRLR 128 in which he asserted:</a:t>
            </a:r>
          </a:p>
          <a:p>
            <a:pPr marL="0" indent="0">
              <a:buNone/>
            </a:pPr>
            <a:endParaRPr lang="en-US" dirty="0" smtClean="0"/>
          </a:p>
          <a:p>
            <a:pPr marL="0" indent="0">
              <a:buNone/>
            </a:pPr>
            <a:r>
              <a:rPr lang="en-US" dirty="0" smtClean="0"/>
              <a:t>	“It </a:t>
            </a:r>
            <a:r>
              <a:rPr lang="en-US" dirty="0"/>
              <a:t>is good sense and reasonable that in the </a:t>
            </a:r>
            <a:r>
              <a:rPr lang="en-US" dirty="0" smtClean="0"/>
              <a:t>ordinary way for </a:t>
            </a:r>
            <a:r>
              <a:rPr lang="en-US" dirty="0"/>
              <a:t>a first </a:t>
            </a:r>
            <a:r>
              <a:rPr lang="en-US" dirty="0" smtClean="0"/>
              <a:t>	offence </a:t>
            </a:r>
            <a:r>
              <a:rPr lang="en-US" dirty="0"/>
              <a:t>you should </a:t>
            </a:r>
            <a:r>
              <a:rPr lang="en-US" dirty="0" smtClean="0"/>
              <a:t>not dismiss </a:t>
            </a:r>
            <a:r>
              <a:rPr lang="en-US" dirty="0"/>
              <a:t>a man </a:t>
            </a:r>
            <a:r>
              <a:rPr lang="en-US" dirty="0" smtClean="0"/>
              <a:t>on </a:t>
            </a:r>
            <a:r>
              <a:rPr lang="en-US" dirty="0"/>
              <a:t>the </a:t>
            </a:r>
            <a:r>
              <a:rPr lang="en-US" dirty="0" smtClean="0"/>
              <a:t>instant without </a:t>
            </a:r>
            <a:r>
              <a:rPr lang="en-US" dirty="0"/>
              <a:t>any </a:t>
            </a:r>
            <a:r>
              <a:rPr lang="en-US" dirty="0" smtClean="0"/>
              <a:t>	warning </a:t>
            </a:r>
            <a:r>
              <a:rPr lang="en-US" dirty="0"/>
              <a:t>or giving him </a:t>
            </a:r>
            <a:r>
              <a:rPr lang="en-US" dirty="0" smtClean="0"/>
              <a:t>a</a:t>
            </a:r>
            <a:r>
              <a:rPr lang="en-US" dirty="0"/>
              <a:t> </a:t>
            </a:r>
            <a:r>
              <a:rPr lang="en-US" dirty="0" smtClean="0"/>
              <a:t>	further 	chance”.</a:t>
            </a:r>
          </a:p>
          <a:p>
            <a:pPr marL="0" indent="0">
              <a:buNone/>
            </a:pPr>
            <a:endParaRPr lang="en-US" dirty="0"/>
          </a:p>
          <a:p>
            <a:pPr marL="0" indent="0">
              <a:buNone/>
            </a:pPr>
            <a:r>
              <a:rPr lang="en-US" dirty="0" smtClean="0"/>
              <a:t>Obviously the impact of this statement is diminished in cases of very serious misconduct but the point nevertheless remains that dismissal is an option of last resort and normally an employer will have to show what alternative sanctions were considered and why dismissal was the reasonable option to take in all the circumstances. </a:t>
            </a:r>
          </a:p>
          <a:p>
            <a:pPr marL="0" indent="0">
              <a:buNone/>
            </a:pPr>
            <a:endParaRPr lang="en-US" dirty="0" smtClean="0"/>
          </a:p>
          <a:p>
            <a:pPr marL="0" indent="0">
              <a:buNone/>
            </a:pPr>
            <a:endParaRPr lang="en-US" dirty="0" smtClean="0"/>
          </a:p>
          <a:p>
            <a:pPr marL="0" indent="0">
              <a:buNone/>
            </a:pPr>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2983183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Offences</a:t>
            </a:r>
            <a:endParaRPr lang="en-US" dirty="0"/>
          </a:p>
        </p:txBody>
      </p:sp>
      <p:sp>
        <p:nvSpPr>
          <p:cNvPr id="3" name="Content Placeholder 2"/>
          <p:cNvSpPr>
            <a:spLocks noGrp="1"/>
          </p:cNvSpPr>
          <p:nvPr>
            <p:ph idx="1"/>
          </p:nvPr>
        </p:nvSpPr>
        <p:spPr/>
        <p:txBody>
          <a:bodyPr>
            <a:normAutofit fontScale="70000" lnSpcReduction="20000"/>
          </a:bodyPr>
          <a:lstStyle/>
          <a:p>
            <a:r>
              <a:rPr lang="en-US" dirty="0"/>
              <a:t>Single acts of misconduct must be particularly serious to justify summary dismissal. For </a:t>
            </a:r>
            <a:r>
              <a:rPr lang="en-US" dirty="0" smtClean="0"/>
              <a:t>“gross misconduct” </a:t>
            </a:r>
            <a:r>
              <a:rPr lang="en-US" dirty="0"/>
              <a:t>to be found the conduct </a:t>
            </a:r>
            <a:r>
              <a:rPr lang="en-US" dirty="0" smtClean="0"/>
              <a:t>must be considered such </a:t>
            </a:r>
            <a:r>
              <a:rPr lang="en-US" dirty="0"/>
              <a:t>as to show the </a:t>
            </a:r>
            <a:r>
              <a:rPr lang="en-US" dirty="0" smtClean="0"/>
              <a:t>employee </a:t>
            </a:r>
            <a:r>
              <a:rPr lang="en-US" dirty="0"/>
              <a:t>to have disregarded the essential conditions of the contract </a:t>
            </a:r>
            <a:r>
              <a:rPr lang="en-US" dirty="0" smtClean="0"/>
              <a:t>service, see </a:t>
            </a:r>
            <a:r>
              <a:rPr lang="en-US" i="1" dirty="0"/>
              <a:t>Laws v London Chronicle (Indicator Newspapers) Ltd</a:t>
            </a:r>
            <a:r>
              <a:rPr lang="en-US" dirty="0"/>
              <a:t> </a:t>
            </a:r>
            <a:r>
              <a:rPr lang="en-US" dirty="0" smtClean="0"/>
              <a:t>[1959] 2 All ER 285.</a:t>
            </a:r>
          </a:p>
          <a:p>
            <a:pPr marL="0" indent="0">
              <a:buNone/>
            </a:pPr>
            <a:endParaRPr lang="en-US" dirty="0" smtClean="0"/>
          </a:p>
          <a:p>
            <a:r>
              <a:rPr lang="en-US" dirty="0"/>
              <a:t>A</a:t>
            </a:r>
            <a:r>
              <a:rPr lang="en-US" dirty="0" smtClean="0"/>
              <a:t>lthough </a:t>
            </a:r>
            <a:r>
              <a:rPr lang="en-US" dirty="0"/>
              <a:t>a single act of negligence might justify summary dismissal at common law, as Lord Maugham commented in </a:t>
            </a:r>
            <a:r>
              <a:rPr lang="en-US" i="1" dirty="0"/>
              <a:t>Jupiter General Insurance Co Ltd v </a:t>
            </a:r>
            <a:r>
              <a:rPr lang="en-US" i="1" dirty="0" err="1"/>
              <a:t>Shroff</a:t>
            </a:r>
            <a:r>
              <a:rPr lang="en-US" dirty="0"/>
              <a:t> </a:t>
            </a:r>
            <a:r>
              <a:rPr lang="en-US" dirty="0" smtClean="0"/>
              <a:t>[1937] 3 All ER 67.</a:t>
            </a:r>
          </a:p>
          <a:p>
            <a:pPr marL="0" indent="0">
              <a:buNone/>
            </a:pPr>
            <a:endParaRPr lang="en-US" dirty="0" smtClean="0"/>
          </a:p>
          <a:p>
            <a:r>
              <a:rPr lang="en-US" dirty="0" smtClean="0"/>
              <a:t>Misconduct which has been held to justify dismissal for a first offence includes theft, drinking on the job, fighting, clocking offences, setting up in competition, gross incompetence, and gross misuse of computers.</a:t>
            </a:r>
            <a:endParaRPr lang="en-US" dirty="0"/>
          </a:p>
          <a:p>
            <a:endParaRPr lang="en-US" dirty="0" smtClean="0"/>
          </a:p>
          <a:p>
            <a:endParaRPr lang="en-US" dirty="0"/>
          </a:p>
        </p:txBody>
      </p:sp>
    </p:spTree>
    <p:extLst>
      <p:ext uri="{BB962C8B-B14F-4D97-AF65-F5344CB8AC3E}">
        <p14:creationId xmlns:p14="http://schemas.microsoft.com/office/powerpoint/2010/main" val="1318169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Inconsistency</a:t>
            </a:r>
            <a:endParaRPr lang="en-US" dirty="0"/>
          </a:p>
        </p:txBody>
      </p:sp>
      <p:sp>
        <p:nvSpPr>
          <p:cNvPr id="3" name="Content Placeholder 2"/>
          <p:cNvSpPr>
            <a:spLocks noGrp="1"/>
          </p:cNvSpPr>
          <p:nvPr>
            <p:ph idx="1"/>
          </p:nvPr>
        </p:nvSpPr>
        <p:spPr>
          <a:xfrm>
            <a:off x="457200" y="1622093"/>
            <a:ext cx="8229600" cy="4525963"/>
          </a:xfrm>
        </p:spPr>
        <p:txBody>
          <a:bodyPr>
            <a:normAutofit fontScale="55000" lnSpcReduction="20000"/>
          </a:bodyPr>
          <a:lstStyle/>
          <a:p>
            <a:r>
              <a:rPr lang="en-US" dirty="0" smtClean="0"/>
              <a:t>Inconsistency is a very difficult ground upon which to base a claim for unfair dismissal. </a:t>
            </a:r>
          </a:p>
          <a:p>
            <a:pPr marL="0" indent="0">
              <a:buNone/>
            </a:pPr>
            <a:endParaRPr lang="en-US" dirty="0" smtClean="0"/>
          </a:p>
          <a:p>
            <a:pPr lvl="0"/>
            <a:r>
              <a:rPr lang="en-GB" dirty="0"/>
              <a:t>In the case of </a:t>
            </a:r>
            <a:r>
              <a:rPr lang="en-GB" i="1" dirty="0"/>
              <a:t>Honey v City and County of Swansea, UKEAT/0465/09/JOJ</a:t>
            </a:r>
            <a:r>
              <a:rPr lang="en-GB" dirty="0"/>
              <a:t>, Judge McMullen QC warned that:</a:t>
            </a:r>
          </a:p>
          <a:p>
            <a:pPr marL="0" indent="0">
              <a:buNone/>
            </a:pPr>
            <a:r>
              <a:rPr lang="en-GB" dirty="0"/>
              <a:t> </a:t>
            </a:r>
          </a:p>
          <a:p>
            <a:pPr marL="0" indent="0">
              <a:buNone/>
            </a:pPr>
            <a:r>
              <a:rPr lang="en-GB" i="1" dirty="0" smtClean="0"/>
              <a:t>	“</a:t>
            </a:r>
            <a:r>
              <a:rPr lang="en-GB" i="1" dirty="0"/>
              <a:t>The use of comparators has to be sparing. Fairness requires people in </a:t>
            </a:r>
            <a:r>
              <a:rPr lang="en-GB" i="1" u="sng" dirty="0"/>
              <a:t>truly </a:t>
            </a:r>
            <a:r>
              <a:rPr lang="en-GB" i="1" dirty="0" smtClean="0"/>
              <a:t>	</a:t>
            </a:r>
            <a:r>
              <a:rPr lang="en-GB" i="1" u="sng" dirty="0" smtClean="0"/>
              <a:t>parallel</a:t>
            </a:r>
            <a:r>
              <a:rPr lang="en-GB" i="1" dirty="0" smtClean="0"/>
              <a:t> </a:t>
            </a:r>
            <a:r>
              <a:rPr lang="en-GB" i="1" dirty="0"/>
              <a:t>circumstances be treated the same in terms of discipline, but the focus </a:t>
            </a:r>
            <a:r>
              <a:rPr lang="en-GB" i="1" dirty="0" smtClean="0"/>
              <a:t>	must </a:t>
            </a:r>
            <a:r>
              <a:rPr lang="en-GB" i="1" dirty="0"/>
              <a:t>always be upon the particular merits of the case in question</a:t>
            </a:r>
            <a:r>
              <a:rPr lang="en-GB" dirty="0"/>
              <a:t>”. (Emphasis </a:t>
            </a:r>
            <a:r>
              <a:rPr lang="en-GB" dirty="0" smtClean="0"/>
              <a:t>	added</a:t>
            </a:r>
            <a:r>
              <a:rPr lang="en-GB" dirty="0"/>
              <a:t>).</a:t>
            </a:r>
          </a:p>
          <a:p>
            <a:endParaRPr lang="en-GB" dirty="0"/>
          </a:p>
          <a:p>
            <a:pPr lvl="0"/>
            <a:r>
              <a:rPr lang="en-GB" dirty="0"/>
              <a:t>The point is further emphasised by the decision of the Court of Appeal in England and Wales in </a:t>
            </a:r>
            <a:r>
              <a:rPr lang="en-GB" i="1" dirty="0"/>
              <a:t>Paul v East Surrey District Health Authority</a:t>
            </a:r>
            <a:r>
              <a:rPr lang="en-GB" dirty="0"/>
              <a:t> </a:t>
            </a:r>
            <a:r>
              <a:rPr lang="en-GB" i="1" dirty="0"/>
              <a:t>[1995] IRLR 305</a:t>
            </a:r>
            <a:r>
              <a:rPr lang="en-GB" dirty="0"/>
              <a:t>. </a:t>
            </a:r>
          </a:p>
          <a:p>
            <a:pPr marL="0" indent="0">
              <a:buNone/>
            </a:pPr>
            <a:r>
              <a:rPr lang="en-GB" i="1" dirty="0"/>
              <a:t> </a:t>
            </a:r>
            <a:endParaRPr lang="en-GB" dirty="0"/>
          </a:p>
          <a:p>
            <a:pPr lvl="0"/>
            <a:r>
              <a:rPr lang="en-GB" dirty="0"/>
              <a:t>Beldam LJ, giving the only reasoned judgment of the Court of Appeal strongly asserted that all industrial tribunals “would be wise to heed the warning” of Waterhouse J, giving the judgment of the Employment Appeal Tribunal in </a:t>
            </a:r>
            <a:r>
              <a:rPr lang="en-GB" dirty="0" err="1"/>
              <a:t>Hadjioannou</a:t>
            </a:r>
            <a:r>
              <a:rPr lang="en-GB" dirty="0"/>
              <a:t> v Coral Casinos Ltd [1981] IRLR 352. </a:t>
            </a:r>
          </a:p>
          <a:p>
            <a:endParaRPr lang="en-US" dirty="0"/>
          </a:p>
        </p:txBody>
      </p:sp>
    </p:spTree>
    <p:extLst>
      <p:ext uri="{BB962C8B-B14F-4D97-AF65-F5344CB8AC3E}">
        <p14:creationId xmlns:p14="http://schemas.microsoft.com/office/powerpoint/2010/main" val="2374297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Tariff Approach</a:t>
            </a:r>
            <a:endParaRPr lang="en-US" dirty="0"/>
          </a:p>
        </p:txBody>
      </p:sp>
      <p:sp>
        <p:nvSpPr>
          <p:cNvPr id="3" name="Content Placeholder 2"/>
          <p:cNvSpPr>
            <a:spLocks noGrp="1"/>
          </p:cNvSpPr>
          <p:nvPr>
            <p:ph idx="1"/>
          </p:nvPr>
        </p:nvSpPr>
        <p:spPr/>
        <p:txBody>
          <a:bodyPr>
            <a:normAutofit fontScale="55000" lnSpcReduction="20000"/>
          </a:bodyPr>
          <a:lstStyle/>
          <a:p>
            <a:pPr lvl="0"/>
            <a:r>
              <a:rPr lang="en-GB" dirty="0"/>
              <a:t>Waterhouse J, giving the judgment of the Employment Appeal Tribunal in </a:t>
            </a:r>
            <a:r>
              <a:rPr lang="en-GB" i="1" dirty="0" err="1"/>
              <a:t>Hadjioannou</a:t>
            </a:r>
            <a:r>
              <a:rPr lang="en-GB" i="1" dirty="0"/>
              <a:t> v Coral Casinos Ltd</a:t>
            </a:r>
            <a:r>
              <a:rPr lang="en-GB" dirty="0"/>
              <a:t> [1981] IRLR 352 asserted that:</a:t>
            </a:r>
          </a:p>
          <a:p>
            <a:endParaRPr lang="en-GB" dirty="0"/>
          </a:p>
          <a:p>
            <a:pPr marL="0" indent="0">
              <a:buNone/>
            </a:pPr>
            <a:r>
              <a:rPr lang="en-GB" i="1" dirty="0" smtClean="0"/>
              <a:t>	</a:t>
            </a:r>
            <a:r>
              <a:rPr lang="en-GB" i="1" dirty="0"/>
              <a:t> </a:t>
            </a:r>
            <a:r>
              <a:rPr lang="en-GB" i="1" dirty="0" smtClean="0"/>
              <a:t>"</a:t>
            </a:r>
            <a:r>
              <a:rPr lang="en-GB" i="1" dirty="0"/>
              <a:t>…industrial tribunals would be wise to scrutinise arguments based upon </a:t>
            </a:r>
            <a:r>
              <a:rPr lang="en-GB" i="1" dirty="0" smtClean="0"/>
              <a:t>	disparity </a:t>
            </a:r>
            <a:r>
              <a:rPr lang="en-GB" i="1" dirty="0"/>
              <a:t>with particular care. It is only in the limited circumstances that we have </a:t>
            </a:r>
            <a:r>
              <a:rPr lang="en-GB" i="1" dirty="0" smtClean="0"/>
              <a:t>	indicated </a:t>
            </a:r>
            <a:r>
              <a:rPr lang="en-GB" i="1" dirty="0"/>
              <a:t>that the argument is likely to be relevant, and there will not be many </a:t>
            </a:r>
            <a:r>
              <a:rPr lang="en-GB" i="1" dirty="0" smtClean="0"/>
              <a:t>	cases </a:t>
            </a:r>
            <a:r>
              <a:rPr lang="en-GB" i="1" dirty="0"/>
              <a:t>in which the evidence supports the proposition that there are other cases </a:t>
            </a:r>
            <a:r>
              <a:rPr lang="en-GB" i="1" dirty="0" smtClean="0"/>
              <a:t>	which </a:t>
            </a:r>
            <a:r>
              <a:rPr lang="en-GB" i="1" dirty="0"/>
              <a:t>are truly similar, or sufficiently similar, to afford an adequate basis for the </a:t>
            </a:r>
            <a:r>
              <a:rPr lang="en-GB" i="1" dirty="0" smtClean="0"/>
              <a:t>	argument…</a:t>
            </a:r>
            <a:endParaRPr lang="en-GB" dirty="0"/>
          </a:p>
          <a:p>
            <a:pPr marL="0" indent="0">
              <a:buNone/>
            </a:pPr>
            <a:endParaRPr lang="en-GB" i="1" dirty="0" smtClean="0"/>
          </a:p>
          <a:p>
            <a:pPr marL="0" indent="0">
              <a:buNone/>
            </a:pPr>
            <a:r>
              <a:rPr lang="en-GB" i="1" dirty="0" smtClean="0"/>
              <a:t>	It </a:t>
            </a:r>
            <a:r>
              <a:rPr lang="en-GB" i="1" dirty="0"/>
              <a:t>is of the highest importance that flexibility should be retained, and we hope </a:t>
            </a:r>
            <a:r>
              <a:rPr lang="en-GB" i="1" dirty="0" smtClean="0"/>
              <a:t>	that </a:t>
            </a:r>
            <a:r>
              <a:rPr lang="en-GB" i="1" dirty="0"/>
              <a:t>nothing that we say in the course of our judgment will encourage employers </a:t>
            </a:r>
            <a:r>
              <a:rPr lang="en-GB" i="1" dirty="0" smtClean="0"/>
              <a:t>	or </a:t>
            </a:r>
            <a:r>
              <a:rPr lang="en-GB" i="1" dirty="0"/>
              <a:t>tribunals to think that a tariff approach to industrial misconduct is appropriate. </a:t>
            </a:r>
            <a:endParaRPr lang="en-GB" dirty="0"/>
          </a:p>
          <a:p>
            <a:pPr marL="0" indent="0">
              <a:buNone/>
            </a:pPr>
            <a:endParaRPr lang="en-GB" i="1" dirty="0" smtClean="0"/>
          </a:p>
          <a:p>
            <a:pPr marL="0" indent="0">
              <a:buNone/>
            </a:pPr>
            <a:r>
              <a:rPr lang="en-GB" i="1" dirty="0" smtClean="0"/>
              <a:t>	One </a:t>
            </a:r>
            <a:r>
              <a:rPr lang="en-GB" i="1" dirty="0"/>
              <a:t>has only to consider for a moment the dangers of the tariff approach in other </a:t>
            </a:r>
            <a:r>
              <a:rPr lang="en-GB" i="1" dirty="0" smtClean="0"/>
              <a:t>	spheres </a:t>
            </a:r>
            <a:r>
              <a:rPr lang="en-GB" i="1" dirty="0"/>
              <a:t>of the law to realise how inappropriate it would be to import it into this </a:t>
            </a:r>
            <a:r>
              <a:rPr lang="en-GB" i="1" dirty="0" smtClean="0"/>
              <a:t>	particular </a:t>
            </a:r>
            <a:r>
              <a:rPr lang="en-GB" i="1" dirty="0"/>
              <a:t>legislation"."</a:t>
            </a:r>
            <a:endParaRPr lang="en-GB" dirty="0"/>
          </a:p>
          <a:p>
            <a:endParaRPr lang="en-US" dirty="0"/>
          </a:p>
        </p:txBody>
      </p:sp>
    </p:spTree>
    <p:extLst>
      <p:ext uri="{BB962C8B-B14F-4D97-AF65-F5344CB8AC3E}">
        <p14:creationId xmlns:p14="http://schemas.microsoft.com/office/powerpoint/2010/main" val="1088736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Length of Service</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Length of service is a key issue which must be taken into account by the employer in assessing whether dismissal is appropriate. </a:t>
            </a:r>
          </a:p>
          <a:p>
            <a:pPr marL="0" indent="0">
              <a:buNone/>
            </a:pPr>
            <a:endParaRPr lang="en-US" dirty="0" smtClean="0"/>
          </a:p>
          <a:p>
            <a:r>
              <a:rPr lang="en-US" dirty="0" smtClean="0"/>
              <a:t>However, the </a:t>
            </a:r>
            <a:r>
              <a:rPr lang="en-US" dirty="0"/>
              <a:t>starting point here is that in a case of </a:t>
            </a:r>
            <a:r>
              <a:rPr lang="en-US" dirty="0" smtClean="0"/>
              <a:t>clear gross </a:t>
            </a:r>
            <a:r>
              <a:rPr lang="en-US" dirty="0"/>
              <a:t>misconduct there may be little role for long </a:t>
            </a:r>
            <a:r>
              <a:rPr lang="en-US" dirty="0" smtClean="0"/>
              <a:t>service, see  </a:t>
            </a:r>
            <a:r>
              <a:rPr lang="en-US" i="1" dirty="0"/>
              <a:t>AEI Cables Ltd v </a:t>
            </a:r>
            <a:r>
              <a:rPr lang="en-US" i="1" dirty="0" err="1" smtClean="0"/>
              <a:t>McLay</a:t>
            </a:r>
            <a:r>
              <a:rPr lang="en-US" i="1" dirty="0" smtClean="0"/>
              <a:t> [1980] IRLR 84</a:t>
            </a:r>
            <a:r>
              <a:rPr lang="en-US" dirty="0" smtClean="0"/>
              <a:t>.</a:t>
            </a:r>
          </a:p>
          <a:p>
            <a:endParaRPr lang="en-US" i="1" dirty="0" smtClean="0"/>
          </a:p>
          <a:p>
            <a:r>
              <a:rPr lang="en-US" i="1" dirty="0" smtClean="0"/>
              <a:t>In </a:t>
            </a:r>
            <a:r>
              <a:rPr lang="en-US" i="1" dirty="0" err="1" smtClean="0"/>
              <a:t>Strouthos</a:t>
            </a:r>
            <a:r>
              <a:rPr lang="en-US" i="1" dirty="0" smtClean="0"/>
              <a:t> </a:t>
            </a:r>
            <a:r>
              <a:rPr lang="en-US" i="1" dirty="0"/>
              <a:t>v London Underground</a:t>
            </a:r>
            <a:r>
              <a:rPr lang="en-US" dirty="0"/>
              <a:t> </a:t>
            </a:r>
            <a:r>
              <a:rPr lang="en-US" dirty="0" smtClean="0"/>
              <a:t> [2004] IRLR 636, Pill LJ asserted, considering </a:t>
            </a:r>
            <a:r>
              <a:rPr lang="en-US" dirty="0" err="1" smtClean="0"/>
              <a:t>McLay</a:t>
            </a:r>
            <a:r>
              <a:rPr lang="en-US" dirty="0" smtClean="0"/>
              <a:t>, that:</a:t>
            </a:r>
          </a:p>
          <a:p>
            <a:pPr marL="0" indent="0">
              <a:buNone/>
            </a:pPr>
            <a:endParaRPr lang="en-US" dirty="0"/>
          </a:p>
          <a:p>
            <a:pPr marL="0" indent="0">
              <a:buNone/>
            </a:pPr>
            <a:r>
              <a:rPr lang="en-US" dirty="0" smtClean="0"/>
              <a:t>	'</a:t>
            </a:r>
            <a:r>
              <a:rPr lang="en-US" dirty="0"/>
              <a:t>' … it all depends on the circumstances. The statements in </a:t>
            </a:r>
            <a:r>
              <a:rPr lang="en-US" i="1" dirty="0" err="1"/>
              <a:t>McLay</a:t>
            </a:r>
            <a:r>
              <a:rPr lang="en-US" dirty="0"/>
              <a:t> and </a:t>
            </a:r>
            <a:r>
              <a:rPr lang="en-US" i="1" dirty="0"/>
              <a:t>Cunningham</a:t>
            </a:r>
            <a:r>
              <a:rPr lang="en-US" dirty="0"/>
              <a:t> do not, in my </a:t>
            </a:r>
            <a:r>
              <a:rPr lang="en-US" dirty="0" smtClean="0"/>
              <a:t>	judgment</a:t>
            </a:r>
            <a:r>
              <a:rPr lang="en-US" dirty="0"/>
              <a:t>, exclude a consideration of the length of service as a factor in considering whether the </a:t>
            </a:r>
            <a:r>
              <a:rPr lang="en-US" dirty="0" smtClean="0"/>
              <a:t>	reaction </a:t>
            </a:r>
            <a:r>
              <a:rPr lang="en-US" dirty="0"/>
              <a:t>of an employer to conduct by his employee is an appropriate one. Certainly there will be </a:t>
            </a:r>
            <a:r>
              <a:rPr lang="en-US" dirty="0" smtClean="0"/>
              <a:t>	conduct </a:t>
            </a:r>
            <a:r>
              <a:rPr lang="en-US" dirty="0"/>
              <a:t>so serious that, however long an employee has served, dismissal is an appropriate </a:t>
            </a:r>
            <a:r>
              <a:rPr lang="en-US" dirty="0" smtClean="0"/>
              <a:t>	response</a:t>
            </a:r>
            <a:r>
              <a:rPr lang="en-US" dirty="0"/>
              <a:t>. However, considering whether, upon a certain course of conduct, dismissal is an </a:t>
            </a:r>
            <a:r>
              <a:rPr lang="en-US" dirty="0" smtClean="0"/>
              <a:t>	appropriate </a:t>
            </a:r>
            <a:r>
              <a:rPr lang="en-US" dirty="0"/>
              <a:t>response, is a matter of judgment and, in my judgment, length of service is a factor </a:t>
            </a:r>
            <a:r>
              <a:rPr lang="en-US" dirty="0" smtClean="0"/>
              <a:t>	which </a:t>
            </a:r>
            <a:r>
              <a:rPr lang="en-US" dirty="0"/>
              <a:t>can properly be taken into account, as it was by the employment tribunal when they </a:t>
            </a:r>
            <a:r>
              <a:rPr lang="en-US" dirty="0" smtClean="0"/>
              <a:t>	decided </a:t>
            </a:r>
            <a:r>
              <a:rPr lang="en-US" dirty="0"/>
              <a:t>that the response of the employers in this case was not an appropriate one</a:t>
            </a:r>
            <a:r>
              <a:rPr lang="en-US" dirty="0" smtClean="0"/>
              <a:t>.’’</a:t>
            </a:r>
          </a:p>
        </p:txBody>
      </p:sp>
    </p:spTree>
    <p:extLst>
      <p:ext uri="{BB962C8B-B14F-4D97-AF65-F5344CB8AC3E}">
        <p14:creationId xmlns:p14="http://schemas.microsoft.com/office/powerpoint/2010/main" val="322603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Contributory Fault </a:t>
            </a:r>
            <a:endParaRPr lang="en-US" dirty="0"/>
          </a:p>
        </p:txBody>
      </p:sp>
      <p:sp>
        <p:nvSpPr>
          <p:cNvPr id="3" name="Content Placeholder 2"/>
          <p:cNvSpPr>
            <a:spLocks noGrp="1"/>
          </p:cNvSpPr>
          <p:nvPr>
            <p:ph idx="1"/>
          </p:nvPr>
        </p:nvSpPr>
        <p:spPr/>
        <p:txBody>
          <a:bodyPr>
            <a:normAutofit fontScale="40000" lnSpcReduction="20000"/>
          </a:bodyPr>
          <a:lstStyle/>
          <a:p>
            <a:pPr lvl="0"/>
            <a:r>
              <a:rPr lang="en-GB" dirty="0"/>
              <a:t>Art 157(6) </a:t>
            </a:r>
            <a:r>
              <a:rPr lang="en-GB" dirty="0" smtClean="0"/>
              <a:t>of the 1996 </a:t>
            </a:r>
            <a:r>
              <a:rPr lang="en-GB" dirty="0"/>
              <a:t>Order provides that if the tribunal finds that the employee has, by any action, caused or contributed to his dismissal, it shall reduce the amount as it considers just and equitable</a:t>
            </a:r>
            <a:r>
              <a:rPr lang="en-GB" dirty="0" smtClean="0"/>
              <a:t>.</a:t>
            </a:r>
          </a:p>
          <a:p>
            <a:pPr lvl="0"/>
            <a:endParaRPr lang="en-GB" dirty="0"/>
          </a:p>
          <a:p>
            <a:pPr lvl="0"/>
            <a:r>
              <a:rPr lang="en-GB" dirty="0" smtClean="0"/>
              <a:t> </a:t>
            </a:r>
            <a:r>
              <a:rPr lang="en-GB" dirty="0"/>
              <a:t>Furthermore as the Court of Appeal emphasised in </a:t>
            </a:r>
            <a:r>
              <a:rPr lang="en-GB" i="1" dirty="0"/>
              <a:t>Parker Foundry Ltd v Slack [1992] IRLR 11</a:t>
            </a:r>
            <a:r>
              <a:rPr lang="en-GB" dirty="0"/>
              <a:t>, that in deciding whether to reduce compensation it is the employee's personal conduct which should be taken into </a:t>
            </a:r>
            <a:r>
              <a:rPr lang="en-GB" dirty="0" smtClean="0"/>
              <a:t>account. In </a:t>
            </a:r>
            <a:r>
              <a:rPr lang="en-GB" dirty="0"/>
              <a:t>particular Viscount </a:t>
            </a:r>
            <a:r>
              <a:rPr lang="en-GB" dirty="0" err="1"/>
              <a:t>Dilhorne</a:t>
            </a:r>
            <a:r>
              <a:rPr lang="en-GB" dirty="0"/>
              <a:t>, who delivered the major speech, commented:</a:t>
            </a:r>
          </a:p>
          <a:p>
            <a:endParaRPr lang="en-GB" dirty="0"/>
          </a:p>
          <a:p>
            <a:pPr marL="0" indent="0">
              <a:buNone/>
            </a:pPr>
            <a:r>
              <a:rPr lang="en-GB" i="1" dirty="0" smtClean="0"/>
              <a:t>	“</a:t>
            </a:r>
            <a:r>
              <a:rPr lang="en-GB" i="1" dirty="0"/>
              <a:t>Section 123] requires the tribunal to consider whether a dismissal was ''to any extent'' caused by the action of </a:t>
            </a:r>
            <a:r>
              <a:rPr lang="en-GB" i="1" dirty="0" smtClean="0"/>
              <a:t>	the </a:t>
            </a:r>
            <a:r>
              <a:rPr lang="en-GB" i="1" dirty="0"/>
              <a:t>employee. It does not preclude the tribunal from coming to the conclusion that the dismissal was wholly </a:t>
            </a:r>
            <a:r>
              <a:rPr lang="en-GB" i="1" dirty="0" smtClean="0"/>
              <a:t>	caused </a:t>
            </a:r>
            <a:r>
              <a:rPr lang="en-GB" i="1" dirty="0"/>
              <a:t>by his conduct and, in the light of that conclusion, thinking it just and equitable to reduce the </a:t>
            </a:r>
            <a:r>
              <a:rPr lang="en-GB" i="1" dirty="0" smtClean="0"/>
              <a:t>	compensation </a:t>
            </a:r>
            <a:r>
              <a:rPr lang="en-GB" i="1" dirty="0"/>
              <a:t>it otherwise would have awarded to a nominal or nil amount ... I do not see that there is any </a:t>
            </a:r>
            <a:r>
              <a:rPr lang="en-GB" i="1" dirty="0" smtClean="0"/>
              <a:t>	inconsistency </a:t>
            </a:r>
            <a:r>
              <a:rPr lang="en-GB" i="1" dirty="0"/>
              <a:t>in finding that there was in the terms of the Act unfair dismissal, and in awarding no </a:t>
            </a:r>
            <a:r>
              <a:rPr lang="en-GB" i="1" dirty="0" smtClean="0"/>
              <a:t>	compensation</a:t>
            </a:r>
            <a:r>
              <a:rPr lang="en-GB" i="1" dirty="0"/>
              <a:t>”.</a:t>
            </a:r>
            <a:endParaRPr lang="en-GB" dirty="0"/>
          </a:p>
          <a:p>
            <a:endParaRPr lang="en-GB" dirty="0"/>
          </a:p>
          <a:p>
            <a:pPr lvl="0"/>
            <a:r>
              <a:rPr lang="en-GB" dirty="0"/>
              <a:t>According to </a:t>
            </a:r>
            <a:r>
              <a:rPr lang="en-GB" i="1" dirty="0"/>
              <a:t>Nelson v BBC (No 2) [1980] ICR 110, </a:t>
            </a:r>
            <a:r>
              <a:rPr lang="en-GB" dirty="0" smtClean="0"/>
              <a:t> </a:t>
            </a:r>
            <a:r>
              <a:rPr lang="en-GB" dirty="0"/>
              <a:t>in order to cause or contribute to the dismissal, the conduct must:</a:t>
            </a:r>
          </a:p>
          <a:p>
            <a:pPr marL="0" indent="0">
              <a:buNone/>
            </a:pPr>
            <a:endParaRPr lang="en-GB" dirty="0"/>
          </a:p>
          <a:p>
            <a:pPr lvl="1"/>
            <a:r>
              <a:rPr lang="en-GB" dirty="0"/>
              <a:t>be culpable or blameworthy;</a:t>
            </a:r>
          </a:p>
          <a:p>
            <a:pPr lvl="1"/>
            <a:r>
              <a:rPr lang="en-GB" dirty="0"/>
              <a:t>have caused or contributed to the dismissal;</a:t>
            </a:r>
          </a:p>
          <a:p>
            <a:pPr lvl="1"/>
            <a:r>
              <a:rPr lang="en-GB" dirty="0"/>
              <a:t>justify a just and equitable reduction of the award by the proportion chosen by the tribunal.</a:t>
            </a:r>
          </a:p>
          <a:p>
            <a:pPr marL="0" indent="0">
              <a:buNone/>
            </a:pPr>
            <a:r>
              <a:rPr lang="en-GB" dirty="0"/>
              <a:t> </a:t>
            </a:r>
          </a:p>
          <a:p>
            <a:pPr lvl="0"/>
            <a:r>
              <a:rPr lang="en-GB" dirty="0"/>
              <a:t>The amount of the reduction is a matter of </a:t>
            </a:r>
            <a:r>
              <a:rPr lang="en-GB" dirty="0" smtClean="0"/>
              <a:t>discretion. The </a:t>
            </a:r>
            <a:r>
              <a:rPr lang="en-GB" dirty="0"/>
              <a:t>appropriate reduction, </a:t>
            </a:r>
            <a:r>
              <a:rPr lang="en-GB" dirty="0"/>
              <a:t> </a:t>
            </a:r>
            <a:r>
              <a:rPr lang="en-GB" dirty="0" smtClean="0"/>
              <a:t>can be up to  </a:t>
            </a:r>
            <a:r>
              <a:rPr lang="en-GB" dirty="0"/>
              <a:t>100% reduction for contributory </a:t>
            </a:r>
            <a:r>
              <a:rPr lang="en-GB" dirty="0" smtClean="0"/>
              <a:t>conduct, see </a:t>
            </a:r>
            <a:r>
              <a:rPr lang="en-US" i="1" dirty="0" smtClean="0"/>
              <a:t>Maris </a:t>
            </a:r>
            <a:r>
              <a:rPr lang="en-US" i="1" dirty="0"/>
              <a:t>v </a:t>
            </a:r>
            <a:r>
              <a:rPr lang="en-US" i="1" dirty="0" err="1"/>
              <a:t>Rotherham</a:t>
            </a:r>
            <a:r>
              <a:rPr lang="en-US" i="1" dirty="0"/>
              <a:t> </a:t>
            </a:r>
            <a:r>
              <a:rPr lang="en-US" i="1" dirty="0" err="1" smtClean="0"/>
              <a:t>Corpn</a:t>
            </a:r>
            <a:r>
              <a:rPr lang="en-US" i="1" dirty="0" smtClean="0"/>
              <a:t> [1974] 2 All ER 776.</a:t>
            </a:r>
            <a:endParaRPr lang="en-US" dirty="0"/>
          </a:p>
        </p:txBody>
      </p:sp>
    </p:spTree>
    <p:extLst>
      <p:ext uri="{BB962C8B-B14F-4D97-AF65-F5344CB8AC3E}">
        <p14:creationId xmlns:p14="http://schemas.microsoft.com/office/powerpoint/2010/main" val="3539050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Right to Claim Unfair Dismissal</a:t>
            </a:r>
            <a:endParaRPr lang="en-US" dirty="0"/>
          </a:p>
        </p:txBody>
      </p:sp>
      <p:sp>
        <p:nvSpPr>
          <p:cNvPr id="3" name="Content Placeholder 2"/>
          <p:cNvSpPr>
            <a:spLocks noGrp="1"/>
          </p:cNvSpPr>
          <p:nvPr>
            <p:ph idx="1"/>
          </p:nvPr>
        </p:nvSpPr>
        <p:spPr/>
        <p:txBody>
          <a:bodyPr>
            <a:normAutofit fontScale="40000" lnSpcReduction="20000"/>
          </a:bodyPr>
          <a:lstStyle/>
          <a:p>
            <a:r>
              <a:rPr lang="en-US" dirty="0" smtClean="0"/>
              <a:t>An employee’s right not to be unfairly dismissed is </a:t>
            </a:r>
            <a:r>
              <a:rPr lang="en-US" dirty="0" smtClean="0"/>
              <a:t>provided for by Article </a:t>
            </a:r>
            <a:r>
              <a:rPr lang="en-US" dirty="0" smtClean="0"/>
              <a:t>126 of the Employment Rights (NI) Order </a:t>
            </a:r>
            <a:r>
              <a:rPr lang="en-US" dirty="0" smtClean="0"/>
              <a:t>1996 (“the 1996 Order”).</a:t>
            </a:r>
            <a:endParaRPr lang="en-US" dirty="0" smtClean="0"/>
          </a:p>
          <a:p>
            <a:pPr marL="0" indent="0">
              <a:buNone/>
            </a:pPr>
            <a:endParaRPr lang="en-US" dirty="0" smtClean="0"/>
          </a:p>
          <a:p>
            <a:r>
              <a:rPr lang="en-US" dirty="0" smtClean="0"/>
              <a:t>In order to bring a claim before the Tribunal the employee must </a:t>
            </a:r>
            <a:r>
              <a:rPr lang="en-US" dirty="0" smtClean="0"/>
              <a:t>usually be able to show that they have </a:t>
            </a:r>
            <a:r>
              <a:rPr lang="en-US" dirty="0" smtClean="0"/>
              <a:t>12 months continuous </a:t>
            </a:r>
            <a:r>
              <a:rPr lang="en-US" dirty="0" smtClean="0"/>
              <a:t>service. </a:t>
            </a:r>
            <a:r>
              <a:rPr lang="en-US" dirty="0"/>
              <a:t>P</a:t>
            </a:r>
            <a:r>
              <a:rPr lang="en-US" dirty="0" smtClean="0"/>
              <a:t>ractitioners should ensure that none of the exceptions listed in Article 140 of the 1996 Order apply</a:t>
            </a:r>
            <a:r>
              <a:rPr lang="en-US" dirty="0" smtClean="0"/>
              <a:t> in a case of less than 12 months service before coming to the conclusion that the lack of 12 months service is likely to be an issue. </a:t>
            </a:r>
            <a:endParaRPr lang="en-US" dirty="0"/>
          </a:p>
          <a:p>
            <a:pPr marL="0" indent="0">
              <a:buNone/>
            </a:pPr>
            <a:endParaRPr lang="en-US" dirty="0" smtClean="0"/>
          </a:p>
          <a:p>
            <a:r>
              <a:rPr lang="en-US" dirty="0"/>
              <a:t>The statutory exceptions to the requirement to have 12 months continuous service </a:t>
            </a:r>
            <a:r>
              <a:rPr lang="en-US" dirty="0" smtClean="0"/>
              <a:t>include</a:t>
            </a:r>
            <a:r>
              <a:rPr lang="en-US" dirty="0"/>
              <a:t>, </a:t>
            </a:r>
            <a:r>
              <a:rPr lang="en-US" i="1" dirty="0"/>
              <a:t>inter alia</a:t>
            </a:r>
            <a:r>
              <a:rPr lang="en-US" dirty="0"/>
              <a:t>, dismissals relating to jury service; trade union memberships; health and safety complaints, leave for family reasons and assertion of working time rights. </a:t>
            </a:r>
          </a:p>
          <a:p>
            <a:endParaRPr lang="en-US" dirty="0" smtClean="0"/>
          </a:p>
          <a:p>
            <a:r>
              <a:rPr lang="en-US" dirty="0" smtClean="0"/>
              <a:t>It </a:t>
            </a:r>
            <a:r>
              <a:rPr lang="en-US" dirty="0"/>
              <a:t>would however be unusual in a misconduct case for any of the statutory exceptions to apply unless, for example, the Claimant was arguing that misconduct was not the true reason for the dismissal. </a:t>
            </a:r>
          </a:p>
          <a:p>
            <a:pPr marL="0" indent="0">
              <a:buNone/>
            </a:pPr>
            <a:endParaRPr lang="en-US" dirty="0" smtClean="0"/>
          </a:p>
          <a:p>
            <a:r>
              <a:rPr lang="en-US" dirty="0" smtClean="0"/>
              <a:t>Another matter to consider is whether the statutory minimum notice has been given because it can be included in the computation of the 12 month period, see Article 129 of the 199 Order. </a:t>
            </a:r>
            <a:endParaRPr lang="en-US" dirty="0"/>
          </a:p>
          <a:p>
            <a:pPr marL="0" indent="0">
              <a:buNone/>
            </a:pPr>
            <a:endParaRPr lang="en-US" dirty="0" smtClean="0"/>
          </a:p>
          <a:p>
            <a:r>
              <a:rPr lang="en-US" dirty="0" smtClean="0"/>
              <a:t>Interestingly however, and perhaps surprisingly, it </a:t>
            </a:r>
            <a:r>
              <a:rPr lang="en-US" dirty="0"/>
              <a:t>has been held </a:t>
            </a:r>
            <a:r>
              <a:rPr lang="en-US" dirty="0" smtClean="0"/>
              <a:t>in England and Wales that </a:t>
            </a:r>
            <a:r>
              <a:rPr lang="en-US" dirty="0"/>
              <a:t>the relevant qualifying period is not a matter going to the</a:t>
            </a:r>
            <a:r>
              <a:rPr lang="en-US" u="sng" dirty="0"/>
              <a:t> </a:t>
            </a:r>
            <a:r>
              <a:rPr lang="en-US" i="1" u="sng" dirty="0"/>
              <a:t>jurisdiction</a:t>
            </a:r>
            <a:r>
              <a:rPr lang="en-US" u="sng" dirty="0"/>
              <a:t> </a:t>
            </a:r>
            <a:r>
              <a:rPr lang="en-US" dirty="0"/>
              <a:t>of the tribunal. </a:t>
            </a:r>
            <a:r>
              <a:rPr lang="en-US" dirty="0" smtClean="0"/>
              <a:t>See </a:t>
            </a:r>
            <a:r>
              <a:rPr lang="en-US" i="1" dirty="0" smtClean="0"/>
              <a:t>Leicester </a:t>
            </a:r>
            <a:r>
              <a:rPr lang="en-US" i="1" dirty="0"/>
              <a:t>University Students' Union v </a:t>
            </a:r>
            <a:r>
              <a:rPr lang="en-US" i="1" dirty="0" err="1"/>
              <a:t>Mahomed</a:t>
            </a:r>
            <a:r>
              <a:rPr lang="en-US" dirty="0"/>
              <a:t> </a:t>
            </a:r>
            <a:r>
              <a:rPr lang="en-US" dirty="0" smtClean="0"/>
              <a:t>[1995] IRLR 292.</a:t>
            </a:r>
            <a:endParaRPr lang="en-US" dirty="0" smtClean="0"/>
          </a:p>
        </p:txBody>
      </p:sp>
    </p:spTree>
    <p:extLst>
      <p:ext uri="{BB962C8B-B14F-4D97-AF65-F5344CB8AC3E}">
        <p14:creationId xmlns:p14="http://schemas.microsoft.com/office/powerpoint/2010/main" val="4893618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a:t>
            </a:r>
            <a:endParaRPr lang="en-US" dirty="0"/>
          </a:p>
        </p:txBody>
      </p:sp>
      <p:sp>
        <p:nvSpPr>
          <p:cNvPr id="3" name="Content Placeholder 2"/>
          <p:cNvSpPr>
            <a:spLocks noGrp="1"/>
          </p:cNvSpPr>
          <p:nvPr>
            <p:ph idx="1"/>
          </p:nvPr>
        </p:nvSpPr>
        <p:spPr/>
        <p:txBody>
          <a:bodyPr/>
          <a:lstStyle/>
          <a:p>
            <a:r>
              <a:rPr lang="en-US" dirty="0" smtClean="0"/>
              <a:t>THANK YOU ALL FOR YOUR ATTENTION AND I HOPE THE 1 CPD POINT HELPS TO MAKE UP THE NECESSARY YEARLY REQUIREMENTS!</a:t>
            </a:r>
          </a:p>
        </p:txBody>
      </p:sp>
    </p:spTree>
    <p:extLst>
      <p:ext uri="{BB962C8B-B14F-4D97-AF65-F5344CB8AC3E}">
        <p14:creationId xmlns:p14="http://schemas.microsoft.com/office/powerpoint/2010/main" val="4183831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Limits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As with all </a:t>
            </a:r>
            <a:r>
              <a:rPr lang="en-US" dirty="0"/>
              <a:t>T</a:t>
            </a:r>
            <a:r>
              <a:rPr lang="en-US" dirty="0" smtClean="0"/>
              <a:t>ribunal claims, it is essential to ascertain when one gets </a:t>
            </a:r>
            <a:r>
              <a:rPr lang="en-US" dirty="0" smtClean="0"/>
              <a:t>papers from an instructing solicitor </a:t>
            </a:r>
            <a:r>
              <a:rPr lang="en-US" dirty="0" smtClean="0"/>
              <a:t>whether or not the claim is “in time”</a:t>
            </a:r>
            <a:r>
              <a:rPr lang="en-US" dirty="0" smtClean="0"/>
              <a:t>. This is a crucial step whether one is for the Claimant or Respondent. </a:t>
            </a:r>
            <a:endParaRPr lang="en-US" dirty="0" smtClean="0"/>
          </a:p>
          <a:p>
            <a:pPr marL="0" indent="0">
              <a:buNone/>
            </a:pPr>
            <a:endParaRPr lang="en-US" dirty="0" smtClean="0"/>
          </a:p>
          <a:p>
            <a:r>
              <a:rPr lang="en-US" dirty="0" smtClean="0"/>
              <a:t>The Claimant in an unfair dismissal case has 3 months </a:t>
            </a:r>
            <a:r>
              <a:rPr lang="en-US" dirty="0" smtClean="0"/>
              <a:t>from the EDT to </a:t>
            </a:r>
            <a:r>
              <a:rPr lang="en-US" dirty="0" smtClean="0"/>
              <a:t>lodge an ET1 claim form with the Industrial Tribunal. That time limit will only be extended if it can be shown that it was </a:t>
            </a:r>
            <a:r>
              <a:rPr lang="en-US" dirty="0" smtClean="0"/>
              <a:t>“not </a:t>
            </a:r>
            <a:r>
              <a:rPr lang="en-US" dirty="0" smtClean="0"/>
              <a:t>reasonably </a:t>
            </a:r>
            <a:r>
              <a:rPr lang="en-US" dirty="0" smtClean="0"/>
              <a:t>practicable” </a:t>
            </a:r>
            <a:r>
              <a:rPr lang="en-US" dirty="0" smtClean="0"/>
              <a:t>to lodge the claim in time </a:t>
            </a:r>
            <a:r>
              <a:rPr lang="en-US" u="sng" dirty="0" smtClean="0"/>
              <a:t>and</a:t>
            </a:r>
            <a:r>
              <a:rPr lang="en-US" dirty="0" smtClean="0"/>
              <a:t> that the claim was thereafter lodged within a reasonable time. </a:t>
            </a:r>
            <a:endParaRPr lang="en-US" dirty="0" smtClean="0"/>
          </a:p>
          <a:p>
            <a:pPr marL="0" indent="0">
              <a:buNone/>
            </a:pPr>
            <a:endParaRPr lang="en-US" dirty="0" smtClean="0"/>
          </a:p>
          <a:p>
            <a:r>
              <a:rPr lang="en-US" dirty="0" smtClean="0"/>
              <a:t>The “not reasonably practicable test” is a strict test and much more confined that the “just and equitable” extension that applies in discrimination cases. </a:t>
            </a:r>
          </a:p>
          <a:p>
            <a:pPr marL="0" indent="0">
              <a:buNone/>
            </a:pPr>
            <a:endParaRPr lang="en-US" dirty="0" smtClean="0"/>
          </a:p>
          <a:p>
            <a:r>
              <a:rPr lang="en-GB" dirty="0" smtClean="0"/>
              <a:t>The case of </a:t>
            </a:r>
            <a:r>
              <a:rPr lang="en-GB" i="1" dirty="0" smtClean="0"/>
              <a:t>Palmer </a:t>
            </a:r>
            <a:r>
              <a:rPr lang="en-GB" i="1" dirty="0"/>
              <a:t>and Saunders v Southend-on-Sea Borough Council</a:t>
            </a:r>
            <a:r>
              <a:rPr lang="en-GB" dirty="0"/>
              <a:t> </a:t>
            </a:r>
            <a:r>
              <a:rPr lang="en-GB" i="1" dirty="0"/>
              <a:t>[1984] 1 All ER 945</a:t>
            </a:r>
            <a:r>
              <a:rPr lang="en-GB" dirty="0"/>
              <a:t>, </a:t>
            </a:r>
            <a:r>
              <a:rPr lang="en-GB" i="1" dirty="0"/>
              <a:t>[1984] IRLR 119</a:t>
            </a:r>
            <a:r>
              <a:rPr lang="en-GB" dirty="0"/>
              <a:t>, </a:t>
            </a:r>
            <a:r>
              <a:rPr lang="en-GB" i="1" dirty="0" smtClean="0"/>
              <a:t>CA, </a:t>
            </a:r>
            <a:r>
              <a:rPr lang="en-GB" dirty="0" smtClean="0"/>
              <a:t>is important in this regard in that </a:t>
            </a:r>
            <a:r>
              <a:rPr lang="en-GB" dirty="0"/>
              <a:t>Lord Justice May established the '</a:t>
            </a:r>
            <a:r>
              <a:rPr lang="en-GB" i="1" dirty="0"/>
              <a:t>reasonable feasibility</a:t>
            </a:r>
            <a:r>
              <a:rPr lang="en-GB" dirty="0"/>
              <a:t>' </a:t>
            </a:r>
            <a:r>
              <a:rPr lang="en-GB" dirty="0" smtClean="0"/>
              <a:t>test. The reality for a Claimant is that if it was reasonably feasible to lodge the claim in time an application for an extension will fail. Further even if it was not reasonably feasible to lodge in time, the Claimant must still act promptly once the impediment to lodging the claim is lifted.</a:t>
            </a:r>
            <a:endParaRPr lang="en-US" dirty="0"/>
          </a:p>
        </p:txBody>
      </p:sp>
    </p:spTree>
    <p:extLst>
      <p:ext uri="{BB962C8B-B14F-4D97-AF65-F5344CB8AC3E}">
        <p14:creationId xmlns:p14="http://schemas.microsoft.com/office/powerpoint/2010/main" val="3986618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Automatically Unfair Dismissal		</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 next question to ask is whether the Respondent employer has followed the 3 step statutory dismissal procedure in and about dismissing the employee. </a:t>
            </a:r>
            <a:r>
              <a:rPr lang="en-US" dirty="0" smtClean="0"/>
              <a:t>Whilst this statutory procedure is no longer in place in England and Wales, the procedure remains unchanged in Northern Ireland. </a:t>
            </a:r>
            <a:endParaRPr lang="en-US" dirty="0" smtClean="0"/>
          </a:p>
          <a:p>
            <a:pPr marL="0" indent="0">
              <a:buNone/>
            </a:pPr>
            <a:endParaRPr lang="en-US" dirty="0" smtClean="0"/>
          </a:p>
          <a:p>
            <a:r>
              <a:rPr lang="en-US" dirty="0" smtClean="0"/>
              <a:t>If the 3 step procedure has not been followed, as a general rule the dismissal is </a:t>
            </a:r>
            <a:r>
              <a:rPr lang="en-US" u="sng" dirty="0" smtClean="0"/>
              <a:t>automatically unfair </a:t>
            </a:r>
            <a:r>
              <a:rPr lang="en-US" dirty="0" smtClean="0"/>
              <a:t>and compensation can be uplifted by between 10 and 50%. </a:t>
            </a:r>
          </a:p>
          <a:p>
            <a:pPr marL="0" indent="0">
              <a:buNone/>
            </a:pPr>
            <a:endParaRPr lang="en-US" dirty="0" smtClean="0"/>
          </a:p>
          <a:p>
            <a:r>
              <a:rPr lang="en-US" dirty="0" smtClean="0"/>
              <a:t>Details of the operation of the procedures are set out in the Employment (NI) Order 2003 and </a:t>
            </a:r>
            <a:r>
              <a:rPr lang="en-US" dirty="0" smtClean="0"/>
              <a:t>the </a:t>
            </a:r>
            <a:r>
              <a:rPr lang="en-US" dirty="0"/>
              <a:t>Employment (Northern Ireland) Order 2003 (Dispute Resolution) Regulations (Northern Ireland) </a:t>
            </a:r>
            <a:r>
              <a:rPr lang="en-US" dirty="0" smtClean="0"/>
              <a:t>2004.</a:t>
            </a:r>
          </a:p>
          <a:p>
            <a:pPr marL="0" indent="0">
              <a:buNone/>
            </a:pPr>
            <a:endParaRPr lang="en-US" dirty="0" smtClean="0"/>
          </a:p>
          <a:p>
            <a:r>
              <a:rPr lang="en-US" dirty="0" smtClean="0"/>
              <a:t>In very basic form an employer in a misconduct case must write to the employee setting out the allegations, invite to a meeting to discuss the allegations and allow a right of appeal against sanction. Operation of the procedures must be reasonable and there must be no undue delay. </a:t>
            </a:r>
          </a:p>
          <a:p>
            <a:pPr marL="0" indent="0">
              <a:buNone/>
            </a:pPr>
            <a:endParaRPr lang="en-US" dirty="0"/>
          </a:p>
        </p:txBody>
      </p:sp>
    </p:spTree>
    <p:extLst>
      <p:ext uri="{BB962C8B-B14F-4D97-AF65-F5344CB8AC3E}">
        <p14:creationId xmlns:p14="http://schemas.microsoft.com/office/powerpoint/2010/main" val="4254591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Reason for the Dismissal</a:t>
            </a:r>
            <a:endParaRPr lang="en-US" dirty="0"/>
          </a:p>
        </p:txBody>
      </p:sp>
      <p:sp>
        <p:nvSpPr>
          <p:cNvPr id="3" name="Content Placeholder 2"/>
          <p:cNvSpPr>
            <a:spLocks noGrp="1"/>
          </p:cNvSpPr>
          <p:nvPr>
            <p:ph idx="1"/>
          </p:nvPr>
        </p:nvSpPr>
        <p:spPr/>
        <p:txBody>
          <a:bodyPr>
            <a:normAutofit fontScale="70000" lnSpcReduction="20000"/>
          </a:bodyPr>
          <a:lstStyle/>
          <a:p>
            <a:pPr lvl="0"/>
            <a:r>
              <a:rPr lang="en-GB" dirty="0"/>
              <a:t>Article 130 (1)(b) of the </a:t>
            </a:r>
            <a:r>
              <a:rPr lang="en-GB" dirty="0" smtClean="0"/>
              <a:t>1996 Order specifies </a:t>
            </a:r>
            <a:r>
              <a:rPr lang="en-GB" dirty="0"/>
              <a:t>that the employer </a:t>
            </a:r>
            <a:r>
              <a:rPr lang="en-GB" dirty="0" smtClean="0"/>
              <a:t>must show a </a:t>
            </a:r>
            <a:r>
              <a:rPr lang="en-GB" dirty="0"/>
              <a:t>specified statutory reason for the dismissal or some other substantial reason of a kind such as to justify the dismissal</a:t>
            </a:r>
            <a:r>
              <a:rPr lang="en-GB" dirty="0" smtClean="0"/>
              <a:t>.</a:t>
            </a:r>
          </a:p>
          <a:p>
            <a:pPr marL="0" lvl="0" indent="0">
              <a:buNone/>
            </a:pPr>
            <a:endParaRPr lang="en-GB" dirty="0" smtClean="0"/>
          </a:p>
          <a:p>
            <a:pPr lvl="0"/>
            <a:r>
              <a:rPr lang="en-GB" dirty="0" smtClean="0"/>
              <a:t>Article </a:t>
            </a:r>
            <a:r>
              <a:rPr lang="en-GB" dirty="0"/>
              <a:t>130 (2)(b) </a:t>
            </a:r>
            <a:r>
              <a:rPr lang="en-GB" dirty="0" smtClean="0"/>
              <a:t>specifically specifies </a:t>
            </a:r>
            <a:r>
              <a:rPr lang="en-GB" dirty="0"/>
              <a:t>conduct as a </a:t>
            </a:r>
            <a:r>
              <a:rPr lang="en-GB" dirty="0" smtClean="0"/>
              <a:t>potentially fair reason </a:t>
            </a:r>
            <a:r>
              <a:rPr lang="en-GB" dirty="0"/>
              <a:t>for dismissal</a:t>
            </a:r>
            <a:r>
              <a:rPr lang="en-GB" dirty="0" smtClean="0"/>
              <a:t>.</a:t>
            </a:r>
          </a:p>
          <a:p>
            <a:pPr marL="0" lvl="0" indent="0">
              <a:buNone/>
            </a:pPr>
            <a:endParaRPr lang="en-GB" dirty="0" smtClean="0"/>
          </a:p>
          <a:p>
            <a:pPr lvl="0"/>
            <a:r>
              <a:rPr lang="en-GB" dirty="0" smtClean="0"/>
              <a:t>What is sometime not understood is that once </a:t>
            </a:r>
            <a:r>
              <a:rPr lang="en-GB" dirty="0" smtClean="0"/>
              <a:t>the employer has shown the reason on the balance or probabilities, there is a </a:t>
            </a:r>
            <a:r>
              <a:rPr lang="en-GB" u="sng" dirty="0" smtClean="0"/>
              <a:t>neutral burden </a:t>
            </a:r>
            <a:r>
              <a:rPr lang="en-GB" dirty="0" smtClean="0"/>
              <a:t>as to whether the dismissal is fair or </a:t>
            </a:r>
            <a:r>
              <a:rPr lang="en-GB" dirty="0" smtClean="0"/>
              <a:t>unfair.</a:t>
            </a:r>
          </a:p>
          <a:p>
            <a:pPr lvl="0"/>
            <a:endParaRPr lang="en-US" dirty="0" smtClean="0"/>
          </a:p>
          <a:p>
            <a:pPr lvl="0"/>
            <a:r>
              <a:rPr lang="en-US" dirty="0" smtClean="0"/>
              <a:t>If a Tribunal places a burden on the employer to show the dismissal </a:t>
            </a:r>
            <a:r>
              <a:rPr lang="en-US" dirty="0" smtClean="0"/>
              <a:t>is fair then this is an error of law, </a:t>
            </a:r>
            <a:r>
              <a:rPr lang="en-GB" dirty="0"/>
              <a:t>see </a:t>
            </a:r>
            <a:r>
              <a:rPr lang="en-US" i="1" dirty="0"/>
              <a:t>Boys and Girls Welfare Society v </a:t>
            </a:r>
            <a:r>
              <a:rPr lang="en-US" i="1" dirty="0" smtClean="0"/>
              <a:t>McDonald  </a:t>
            </a:r>
            <a:r>
              <a:rPr lang="en-US" dirty="0" smtClean="0"/>
              <a:t>[</a:t>
            </a:r>
            <a:r>
              <a:rPr lang="en-US" i="1" dirty="0" smtClean="0"/>
              <a:t>1</a:t>
            </a:r>
            <a:r>
              <a:rPr lang="en-US" dirty="0" smtClean="0"/>
              <a:t>996] IRLR 129.  </a:t>
            </a:r>
            <a:endParaRPr lang="en-US" dirty="0"/>
          </a:p>
          <a:p>
            <a:pPr lvl="0"/>
            <a:endParaRPr lang="en-US" dirty="0" smtClean="0"/>
          </a:p>
          <a:p>
            <a:pPr lvl="0"/>
            <a:endParaRPr lang="en-GB" dirty="0" smtClean="0"/>
          </a:p>
          <a:p>
            <a:pPr marL="0" lvl="0" indent="0">
              <a:buNone/>
            </a:pPr>
            <a:endParaRPr lang="en-GB" dirty="0"/>
          </a:p>
        </p:txBody>
      </p:sp>
    </p:spTree>
    <p:extLst>
      <p:ext uri="{BB962C8B-B14F-4D97-AF65-F5344CB8AC3E}">
        <p14:creationId xmlns:p14="http://schemas.microsoft.com/office/powerpoint/2010/main" val="3575506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Fairness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a:t> </a:t>
            </a:r>
          </a:p>
          <a:p>
            <a:r>
              <a:rPr lang="en-GB" dirty="0" smtClean="0"/>
              <a:t>Article 130 (4) of the 1996 </a:t>
            </a:r>
            <a:r>
              <a:rPr lang="en-GB" dirty="0" smtClean="0"/>
              <a:t>Order </a:t>
            </a:r>
            <a:r>
              <a:rPr lang="en-GB" dirty="0" smtClean="0"/>
              <a:t>provides that the determination </a:t>
            </a:r>
            <a:r>
              <a:rPr lang="en-GB" dirty="0"/>
              <a:t>of the question </a:t>
            </a:r>
            <a:r>
              <a:rPr lang="en-GB" dirty="0" smtClean="0"/>
              <a:t>as to whether </a:t>
            </a:r>
            <a:r>
              <a:rPr lang="en-GB" dirty="0"/>
              <a:t>the dismissal is fair or unfair (having regard to the reason shown by the employer)— </a:t>
            </a:r>
          </a:p>
          <a:p>
            <a:pPr marL="0" indent="0">
              <a:buNone/>
            </a:pPr>
            <a:endParaRPr lang="en-GB" dirty="0"/>
          </a:p>
          <a:p>
            <a:pPr lvl="1"/>
            <a:r>
              <a:rPr lang="en-GB" dirty="0"/>
              <a:t>depends on whether in the circumstances (including the size and administrative resources of the employer's undertaking) the employer acted reasonably or unreasonably in treating it as a sufficient reason for dismissing the employee, and</a:t>
            </a:r>
          </a:p>
          <a:p>
            <a:pPr marL="0" indent="0">
              <a:buNone/>
            </a:pPr>
            <a:r>
              <a:rPr lang="en-GB" dirty="0"/>
              <a:t> </a:t>
            </a:r>
          </a:p>
          <a:p>
            <a:pPr lvl="1"/>
            <a:r>
              <a:rPr lang="en-GB" dirty="0"/>
              <a:t>shall be determined in accordance with equity and the substantial merits of the case</a:t>
            </a:r>
            <a:r>
              <a:rPr lang="en-GB" dirty="0" smtClean="0"/>
              <a:t>.</a:t>
            </a:r>
            <a:endParaRPr lang="en-GB" dirty="0"/>
          </a:p>
          <a:p>
            <a:endParaRPr lang="en-US" dirty="0"/>
          </a:p>
        </p:txBody>
      </p:sp>
    </p:spTree>
    <p:extLst>
      <p:ext uri="{BB962C8B-B14F-4D97-AF65-F5344CB8AC3E}">
        <p14:creationId xmlns:p14="http://schemas.microsoft.com/office/powerpoint/2010/main" val="3886871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Task of the Tribunal</a:t>
            </a:r>
            <a:endParaRPr lang="en-US" dirty="0"/>
          </a:p>
        </p:txBody>
      </p:sp>
      <p:sp>
        <p:nvSpPr>
          <p:cNvPr id="3" name="Content Placeholder 2"/>
          <p:cNvSpPr>
            <a:spLocks noGrp="1"/>
          </p:cNvSpPr>
          <p:nvPr>
            <p:ph idx="1"/>
          </p:nvPr>
        </p:nvSpPr>
        <p:spPr/>
        <p:txBody>
          <a:bodyPr>
            <a:normAutofit lnSpcReduction="10000"/>
          </a:bodyPr>
          <a:lstStyle/>
          <a:p>
            <a:pPr lvl="0"/>
            <a:r>
              <a:rPr lang="en-GB" dirty="0"/>
              <a:t>The two crucial questions are of </a:t>
            </a:r>
            <a:r>
              <a:rPr lang="en-GB" dirty="0" smtClean="0"/>
              <a:t>course-</a:t>
            </a:r>
          </a:p>
          <a:p>
            <a:pPr marL="0" lvl="0" indent="0">
              <a:buNone/>
            </a:pPr>
            <a:endParaRPr lang="en-GB" dirty="0" smtClean="0"/>
          </a:p>
          <a:p>
            <a:pPr marL="514350" lvl="0" indent="-514350">
              <a:buAutoNum type="arabicPeriod"/>
            </a:pPr>
            <a:r>
              <a:rPr lang="en-GB" dirty="0" smtClean="0"/>
              <a:t>Whether </a:t>
            </a:r>
            <a:r>
              <a:rPr lang="en-GB" dirty="0"/>
              <a:t>the Respondent engaged in a fair </a:t>
            </a:r>
            <a:r>
              <a:rPr lang="en-GB" dirty="0" smtClean="0"/>
              <a:t>investigation.</a:t>
            </a:r>
          </a:p>
          <a:p>
            <a:pPr marL="0" lvl="0" indent="0">
              <a:buNone/>
            </a:pPr>
            <a:endParaRPr lang="en-GB" dirty="0" smtClean="0"/>
          </a:p>
          <a:p>
            <a:pPr marL="514350" lvl="0" indent="-514350">
              <a:buAutoNum type="arabicPeriod"/>
            </a:pPr>
            <a:r>
              <a:rPr lang="en-GB" dirty="0" smtClean="0"/>
              <a:t>Whether </a:t>
            </a:r>
            <a:r>
              <a:rPr lang="en-GB" dirty="0"/>
              <a:t>the Respondent acted within the range of reasonable </a:t>
            </a:r>
            <a:r>
              <a:rPr lang="en-GB" dirty="0" smtClean="0"/>
              <a:t>responses</a:t>
            </a:r>
            <a:r>
              <a:rPr lang="en-GB" dirty="0"/>
              <a:t> </a:t>
            </a:r>
            <a:r>
              <a:rPr lang="en-GB" dirty="0" smtClean="0"/>
              <a:t>open to a reasonable employer in deciding to dismiss the employee in question. </a:t>
            </a:r>
            <a:endParaRPr lang="en-GB" dirty="0"/>
          </a:p>
          <a:p>
            <a:endParaRPr lang="en-US" dirty="0"/>
          </a:p>
        </p:txBody>
      </p:sp>
    </p:spTree>
    <p:extLst>
      <p:ext uri="{BB962C8B-B14F-4D97-AF65-F5344CB8AC3E}">
        <p14:creationId xmlns:p14="http://schemas.microsoft.com/office/powerpoint/2010/main" val="4181415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 </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The </a:t>
            </a:r>
            <a:r>
              <a:rPr lang="en-GB" dirty="0"/>
              <a:t>three stage test set out by the EAT </a:t>
            </a:r>
            <a:r>
              <a:rPr lang="en-GB" u="sng" dirty="0"/>
              <a:t>in British Home Stores Ltd v </a:t>
            </a:r>
            <a:r>
              <a:rPr lang="en-GB" u="sng" dirty="0" err="1"/>
              <a:t>Burchell</a:t>
            </a:r>
            <a:r>
              <a:rPr lang="en-GB" u="sng" dirty="0"/>
              <a:t> [1978] IRLR 379 (EAT</a:t>
            </a:r>
            <a:r>
              <a:rPr lang="en-GB" dirty="0"/>
              <a:t>) </a:t>
            </a:r>
            <a:r>
              <a:rPr lang="en-GB" dirty="0" smtClean="0"/>
              <a:t>is </a:t>
            </a:r>
            <a:r>
              <a:rPr lang="en-GB" dirty="0" smtClean="0"/>
              <a:t>key</a:t>
            </a:r>
            <a:r>
              <a:rPr lang="en-GB" dirty="0"/>
              <a:t> </a:t>
            </a:r>
            <a:r>
              <a:rPr lang="en-GB" dirty="0" smtClean="0"/>
              <a:t>in misconduct cases.</a:t>
            </a:r>
            <a:endParaRPr lang="en-GB" dirty="0"/>
          </a:p>
          <a:p>
            <a:pPr marL="0" indent="0">
              <a:buNone/>
            </a:pPr>
            <a:endParaRPr lang="en-GB" dirty="0"/>
          </a:p>
          <a:p>
            <a:r>
              <a:rPr lang="en-GB" dirty="0" smtClean="0"/>
              <a:t>The </a:t>
            </a:r>
            <a:r>
              <a:rPr lang="en-GB" dirty="0"/>
              <a:t>test has been approved </a:t>
            </a:r>
            <a:r>
              <a:rPr lang="en-GB" dirty="0" smtClean="0"/>
              <a:t>by the Court of Appeal </a:t>
            </a:r>
            <a:r>
              <a:rPr lang="en-GB" dirty="0" smtClean="0"/>
              <a:t>In</a:t>
            </a:r>
            <a:r>
              <a:rPr lang="en-GB" dirty="0" smtClean="0"/>
              <a:t> </a:t>
            </a:r>
            <a:r>
              <a:rPr lang="en-GB" dirty="0" smtClean="0"/>
              <a:t>Northern Ireland, see for example </a:t>
            </a:r>
            <a:r>
              <a:rPr lang="en-GB" u="sng" dirty="0"/>
              <a:t>Rogan v South Eastern Health And Social Care Trust [2009] NICA 47</a:t>
            </a:r>
            <a:r>
              <a:rPr lang="en-GB" dirty="0"/>
              <a:t> (13 October 2009) and </a:t>
            </a:r>
            <a:r>
              <a:rPr lang="en-GB" u="sng" dirty="0"/>
              <a:t>Dobbin v </a:t>
            </a:r>
            <a:r>
              <a:rPr lang="en-GB" u="sng" dirty="0" err="1"/>
              <a:t>Citybus</a:t>
            </a:r>
            <a:r>
              <a:rPr lang="en-GB" u="sng" dirty="0"/>
              <a:t> </a:t>
            </a:r>
            <a:r>
              <a:rPr lang="en-US" u="sng" dirty="0"/>
              <a:t>[2008] NICA 42</a:t>
            </a:r>
            <a:r>
              <a:rPr lang="en-US" dirty="0"/>
              <a:t> (22 September 2008</a:t>
            </a:r>
            <a:r>
              <a:rPr lang="en-US" dirty="0" smtClean="0"/>
              <a:t>)</a:t>
            </a:r>
            <a:r>
              <a:rPr lang="en-GB" dirty="0" smtClean="0"/>
              <a:t>. More recently the Lord Chief Justice adopted the test in </a:t>
            </a:r>
            <a:r>
              <a:rPr lang="en-US" dirty="0" smtClean="0"/>
              <a:t>Ferris </a:t>
            </a:r>
            <a:r>
              <a:rPr lang="en-US" dirty="0"/>
              <a:t>&amp; </a:t>
            </a:r>
            <a:r>
              <a:rPr lang="en-US" dirty="0" err="1"/>
              <a:t>Anor</a:t>
            </a:r>
            <a:r>
              <a:rPr lang="en-US" dirty="0"/>
              <a:t> v Regency Carpet Manufacturing Ltd [2013] NICA 26 (14 May 2013</a:t>
            </a:r>
            <a:r>
              <a:rPr lang="en-US" dirty="0" smtClean="0"/>
              <a:t>).</a:t>
            </a:r>
            <a:endParaRPr lang="en-US" dirty="0"/>
          </a:p>
        </p:txBody>
      </p:sp>
    </p:spTree>
    <p:extLst>
      <p:ext uri="{BB962C8B-B14F-4D97-AF65-F5344CB8AC3E}">
        <p14:creationId xmlns:p14="http://schemas.microsoft.com/office/powerpoint/2010/main" val="3536100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3 Stage Test</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a:t>
            </a:r>
            <a:r>
              <a:rPr lang="en-GB" dirty="0"/>
              <a:t>a)     </a:t>
            </a:r>
            <a:r>
              <a:rPr lang="en-GB" dirty="0" smtClean="0"/>
              <a:t>First</a:t>
            </a:r>
            <a:r>
              <a:rPr lang="en-GB" dirty="0"/>
              <a:t>, the employer must establish that he or she believed that the employee was guilty of misconduct;</a:t>
            </a:r>
          </a:p>
          <a:p>
            <a:pPr marL="0" indent="0">
              <a:buNone/>
            </a:pPr>
            <a:endParaRPr lang="en-GB" dirty="0"/>
          </a:p>
          <a:p>
            <a:r>
              <a:rPr lang="en-GB" dirty="0"/>
              <a:t>(b)     </a:t>
            </a:r>
            <a:r>
              <a:rPr lang="en-GB" dirty="0" smtClean="0"/>
              <a:t>Second</a:t>
            </a:r>
            <a:r>
              <a:rPr lang="en-GB" dirty="0"/>
              <a:t>, the employer must show that he or she had reasonable grounds for so believing; and</a:t>
            </a:r>
          </a:p>
          <a:p>
            <a:pPr marL="0" indent="0">
              <a:buNone/>
            </a:pPr>
            <a:r>
              <a:rPr lang="en-GB" dirty="0"/>
              <a:t>   </a:t>
            </a:r>
          </a:p>
          <a:p>
            <a:pPr lvl="0"/>
            <a:r>
              <a:rPr lang="en-GB" dirty="0" smtClean="0"/>
              <a:t>(c)	Third</a:t>
            </a:r>
            <a:r>
              <a:rPr lang="en-GB" dirty="0"/>
              <a:t>, the employer must show that at the time he or she held that belief, he or she had carried out as much investigation as was reasonable</a:t>
            </a:r>
            <a:r>
              <a:rPr lang="en-GB" dirty="0" smtClean="0"/>
              <a:t>.</a:t>
            </a:r>
          </a:p>
          <a:p>
            <a:pPr marL="0" lvl="0" indent="0">
              <a:buNone/>
            </a:pPr>
            <a:endParaRPr lang="en-GB" dirty="0"/>
          </a:p>
          <a:p>
            <a:endParaRPr lang="en-US" dirty="0"/>
          </a:p>
        </p:txBody>
      </p:sp>
    </p:spTree>
    <p:extLst>
      <p:ext uri="{BB962C8B-B14F-4D97-AF65-F5344CB8AC3E}">
        <p14:creationId xmlns:p14="http://schemas.microsoft.com/office/powerpoint/2010/main" val="32704470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1916</TotalTime>
  <Words>1718</Words>
  <Application>Microsoft Macintosh PowerPoint</Application>
  <PresentationFormat>On-screen Show (4:3)</PresentationFormat>
  <Paragraphs>157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MISCONDUCT DISMISSAL CASES</vt:lpstr>
      <vt:lpstr>The Right to Claim Unfair Dismissal</vt:lpstr>
      <vt:lpstr>Time Limits</vt:lpstr>
      <vt:lpstr>Automatically Unfair Dismissal  </vt:lpstr>
      <vt:lpstr>The Reason for the Dismissal</vt:lpstr>
      <vt:lpstr>Assessing Fairness</vt:lpstr>
      <vt:lpstr>The Task of the Tribunal</vt:lpstr>
      <vt:lpstr>Investigation </vt:lpstr>
      <vt:lpstr>The 3 Stage Test</vt:lpstr>
      <vt:lpstr>Re-opening the Factual Grounds for Dismissal?</vt:lpstr>
      <vt:lpstr>The Standard of Investigation </vt:lpstr>
      <vt:lpstr>The Band of Reasonable Responses</vt:lpstr>
      <vt:lpstr>The 5 Point Guidance</vt:lpstr>
      <vt:lpstr>Warnings</vt:lpstr>
      <vt:lpstr>First Offences</vt:lpstr>
      <vt:lpstr>Inconsistency</vt:lpstr>
      <vt:lpstr>No Tariff Approach</vt:lpstr>
      <vt:lpstr>Length of Service</vt:lpstr>
      <vt:lpstr>Contributory Fault </vt:lpstr>
      <vt:lpstr>END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MISCONDUCT DISMISSALS</dc:title>
  <dc:creator>TIMOTHY WARNOCK</dc:creator>
  <cp:lastModifiedBy>TIMOTHY WARNOCK</cp:lastModifiedBy>
  <cp:revision>21</cp:revision>
  <dcterms:created xsi:type="dcterms:W3CDTF">2014-11-11T12:15:59Z</dcterms:created>
  <dcterms:modified xsi:type="dcterms:W3CDTF">2014-11-26T18:43:33Z</dcterms:modified>
</cp:coreProperties>
</file>