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9"/>
  </p:notesMasterIdLst>
  <p:handoutMasterIdLst>
    <p:handoutMasterId r:id="rId30"/>
  </p:handoutMasterIdLst>
  <p:sldIdLst>
    <p:sldId id="310" r:id="rId2"/>
    <p:sldId id="308" r:id="rId3"/>
    <p:sldId id="369" r:id="rId4"/>
    <p:sldId id="371" r:id="rId5"/>
    <p:sldId id="365" r:id="rId6"/>
    <p:sldId id="335" r:id="rId7"/>
    <p:sldId id="361" r:id="rId8"/>
    <p:sldId id="349" r:id="rId9"/>
    <p:sldId id="336" r:id="rId10"/>
    <p:sldId id="340" r:id="rId11"/>
    <p:sldId id="356" r:id="rId12"/>
    <p:sldId id="341" r:id="rId13"/>
    <p:sldId id="342" r:id="rId14"/>
    <p:sldId id="343" r:id="rId15"/>
    <p:sldId id="367" r:id="rId16"/>
    <p:sldId id="345" r:id="rId17"/>
    <p:sldId id="357" r:id="rId18"/>
    <p:sldId id="358" r:id="rId19"/>
    <p:sldId id="362" r:id="rId20"/>
    <p:sldId id="351" r:id="rId21"/>
    <p:sldId id="366" r:id="rId22"/>
    <p:sldId id="347" r:id="rId23"/>
    <p:sldId id="372" r:id="rId24"/>
    <p:sldId id="348" r:id="rId25"/>
    <p:sldId id="370" r:id="rId26"/>
    <p:sldId id="350" r:id="rId27"/>
    <p:sldId id="306" r:id="rId28"/>
  </p:sldIdLst>
  <p:sldSz cx="9144000" cy="6858000" type="screen4x3"/>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guide id="3" orient="horz" pos="3078">
          <p15:clr>
            <a:srgbClr val="A4A3A4"/>
          </p15:clr>
        </p15:guide>
        <p15:guide id="4" pos="211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600"/>
    <a:srgbClr val="0056AC"/>
    <a:srgbClr val="FEF3DE"/>
    <a:srgbClr val="DBF1F5"/>
    <a:srgbClr val="008000"/>
    <a:srgbClr val="008080"/>
    <a:srgbClr val="FF0066"/>
    <a:srgbClr val="FFCC66"/>
    <a:srgbClr val="005A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72" autoAdjust="0"/>
    <p:restoredTop sz="94388" autoAdjust="0"/>
  </p:normalViewPr>
  <p:slideViewPr>
    <p:cSldViewPr>
      <p:cViewPr varScale="1">
        <p:scale>
          <a:sx n="81" d="100"/>
          <a:sy n="81" d="100"/>
        </p:scale>
        <p:origin x="1517"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4" d="100"/>
          <a:sy n="64" d="100"/>
        </p:scale>
        <p:origin x="-2964" y="-126"/>
      </p:cViewPr>
      <p:guideLst>
        <p:guide orient="horz" pos="3126"/>
        <p:guide pos="2141"/>
        <p:guide orient="horz" pos="3078"/>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14015" cy="488712"/>
          </a:xfrm>
          <a:prstGeom prst="rect">
            <a:avLst/>
          </a:prstGeom>
        </p:spPr>
        <p:txBody>
          <a:bodyPr vert="horz" lIns="90265" tIns="45131" rIns="90265" bIns="45131" rtlCol="0"/>
          <a:lstStyle>
            <a:lvl1pPr algn="l">
              <a:defRPr sz="1200"/>
            </a:lvl1pPr>
          </a:lstStyle>
          <a:p>
            <a:endParaRPr lang="en-GB"/>
          </a:p>
        </p:txBody>
      </p:sp>
      <p:sp>
        <p:nvSpPr>
          <p:cNvPr id="3" name="Date Placeholder 2"/>
          <p:cNvSpPr>
            <a:spLocks noGrp="1"/>
          </p:cNvSpPr>
          <p:nvPr>
            <p:ph type="dt" sz="quarter" idx="1"/>
          </p:nvPr>
        </p:nvSpPr>
        <p:spPr>
          <a:xfrm>
            <a:off x="3809083" y="0"/>
            <a:ext cx="2914015" cy="488712"/>
          </a:xfrm>
          <a:prstGeom prst="rect">
            <a:avLst/>
          </a:prstGeom>
        </p:spPr>
        <p:txBody>
          <a:bodyPr vert="horz" lIns="90265" tIns="45131" rIns="90265" bIns="45131" rtlCol="0"/>
          <a:lstStyle>
            <a:lvl1pPr algn="r">
              <a:defRPr sz="1200"/>
            </a:lvl1pPr>
          </a:lstStyle>
          <a:p>
            <a:fld id="{985E82EB-EB9D-4537-876A-08836CB3154F}" type="datetimeFigureOut">
              <a:rPr lang="en-GB" smtClean="0"/>
              <a:t>12/01/2023</a:t>
            </a:fld>
            <a:endParaRPr lang="en-GB"/>
          </a:p>
        </p:txBody>
      </p:sp>
      <p:sp>
        <p:nvSpPr>
          <p:cNvPr id="4" name="Footer Placeholder 3"/>
          <p:cNvSpPr>
            <a:spLocks noGrp="1"/>
          </p:cNvSpPr>
          <p:nvPr>
            <p:ph type="ftr" sz="quarter" idx="2"/>
          </p:nvPr>
        </p:nvSpPr>
        <p:spPr>
          <a:xfrm>
            <a:off x="3" y="9283829"/>
            <a:ext cx="2914015" cy="488712"/>
          </a:xfrm>
          <a:prstGeom prst="rect">
            <a:avLst/>
          </a:prstGeom>
        </p:spPr>
        <p:txBody>
          <a:bodyPr vert="horz" lIns="90265" tIns="45131" rIns="90265" bIns="45131" rtlCol="0" anchor="b"/>
          <a:lstStyle>
            <a:lvl1pPr algn="l">
              <a:defRPr sz="1200"/>
            </a:lvl1pPr>
          </a:lstStyle>
          <a:p>
            <a:endParaRPr lang="en-GB"/>
          </a:p>
        </p:txBody>
      </p:sp>
      <p:sp>
        <p:nvSpPr>
          <p:cNvPr id="5" name="Slide Number Placeholder 4"/>
          <p:cNvSpPr>
            <a:spLocks noGrp="1"/>
          </p:cNvSpPr>
          <p:nvPr>
            <p:ph type="sldNum" sz="quarter" idx="3"/>
          </p:nvPr>
        </p:nvSpPr>
        <p:spPr>
          <a:xfrm>
            <a:off x="3809083" y="9283829"/>
            <a:ext cx="2914015" cy="488712"/>
          </a:xfrm>
          <a:prstGeom prst="rect">
            <a:avLst/>
          </a:prstGeom>
        </p:spPr>
        <p:txBody>
          <a:bodyPr vert="horz" lIns="90265" tIns="45131" rIns="90265" bIns="45131" rtlCol="0" anchor="b"/>
          <a:lstStyle>
            <a:lvl1pPr algn="r">
              <a:defRPr sz="1200"/>
            </a:lvl1pPr>
          </a:lstStyle>
          <a:p>
            <a:fld id="{3566131A-7242-44CC-A5DB-7C2FCAFE9222}" type="slidenum">
              <a:rPr lang="en-GB" smtClean="0"/>
              <a:t>‹#›</a:t>
            </a:fld>
            <a:endParaRPr lang="en-GB"/>
          </a:p>
        </p:txBody>
      </p:sp>
    </p:spTree>
    <p:extLst>
      <p:ext uri="{BB962C8B-B14F-4D97-AF65-F5344CB8AC3E}">
        <p14:creationId xmlns:p14="http://schemas.microsoft.com/office/powerpoint/2010/main" val="24148387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14015" cy="488712"/>
          </a:xfrm>
          <a:prstGeom prst="rect">
            <a:avLst/>
          </a:prstGeom>
        </p:spPr>
        <p:txBody>
          <a:bodyPr vert="horz" lIns="90265" tIns="45131" rIns="90265" bIns="45131" rtlCol="0"/>
          <a:lstStyle>
            <a:lvl1pPr algn="l">
              <a:defRPr sz="1200"/>
            </a:lvl1pPr>
          </a:lstStyle>
          <a:p>
            <a:endParaRPr lang="en-GB"/>
          </a:p>
        </p:txBody>
      </p:sp>
      <p:sp>
        <p:nvSpPr>
          <p:cNvPr id="3" name="Date Placeholder 2"/>
          <p:cNvSpPr>
            <a:spLocks noGrp="1"/>
          </p:cNvSpPr>
          <p:nvPr>
            <p:ph type="dt" idx="1"/>
          </p:nvPr>
        </p:nvSpPr>
        <p:spPr>
          <a:xfrm>
            <a:off x="3809083" y="0"/>
            <a:ext cx="2914015" cy="488712"/>
          </a:xfrm>
          <a:prstGeom prst="rect">
            <a:avLst/>
          </a:prstGeom>
        </p:spPr>
        <p:txBody>
          <a:bodyPr vert="horz" lIns="90265" tIns="45131" rIns="90265" bIns="45131" rtlCol="0"/>
          <a:lstStyle>
            <a:lvl1pPr algn="r">
              <a:defRPr sz="1200"/>
            </a:lvl1pPr>
          </a:lstStyle>
          <a:p>
            <a:fld id="{554CFDE7-5430-4410-8401-86E12CCB01C5}" type="datetimeFigureOut">
              <a:rPr lang="en-GB" smtClean="0"/>
              <a:t>12/01/2023</a:t>
            </a:fld>
            <a:endParaRPr lang="en-GB"/>
          </a:p>
        </p:txBody>
      </p:sp>
      <p:sp>
        <p:nvSpPr>
          <p:cNvPr id="4" name="Slide Image Placeholder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0265" tIns="45131" rIns="90265" bIns="45131" rtlCol="0" anchor="ctr"/>
          <a:lstStyle/>
          <a:p>
            <a:endParaRPr lang="en-GB"/>
          </a:p>
        </p:txBody>
      </p:sp>
      <p:sp>
        <p:nvSpPr>
          <p:cNvPr id="5" name="Notes Placeholder 4"/>
          <p:cNvSpPr>
            <a:spLocks noGrp="1"/>
          </p:cNvSpPr>
          <p:nvPr>
            <p:ph type="body" sz="quarter" idx="3"/>
          </p:nvPr>
        </p:nvSpPr>
        <p:spPr>
          <a:xfrm>
            <a:off x="672465" y="4642766"/>
            <a:ext cx="5379720" cy="4398407"/>
          </a:xfrm>
          <a:prstGeom prst="rect">
            <a:avLst/>
          </a:prstGeom>
        </p:spPr>
        <p:txBody>
          <a:bodyPr vert="horz" lIns="90265" tIns="45131" rIns="90265" bIns="451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283829"/>
            <a:ext cx="2914015" cy="488712"/>
          </a:xfrm>
          <a:prstGeom prst="rect">
            <a:avLst/>
          </a:prstGeom>
        </p:spPr>
        <p:txBody>
          <a:bodyPr vert="horz" lIns="90265" tIns="45131" rIns="90265" bIns="45131" rtlCol="0" anchor="b"/>
          <a:lstStyle>
            <a:lvl1pPr algn="l">
              <a:defRPr sz="1200"/>
            </a:lvl1pPr>
          </a:lstStyle>
          <a:p>
            <a:endParaRPr lang="en-GB"/>
          </a:p>
        </p:txBody>
      </p:sp>
      <p:sp>
        <p:nvSpPr>
          <p:cNvPr id="7" name="Slide Number Placeholder 6"/>
          <p:cNvSpPr>
            <a:spLocks noGrp="1"/>
          </p:cNvSpPr>
          <p:nvPr>
            <p:ph type="sldNum" sz="quarter" idx="5"/>
          </p:nvPr>
        </p:nvSpPr>
        <p:spPr>
          <a:xfrm>
            <a:off x="3809083" y="9283829"/>
            <a:ext cx="2914015" cy="488712"/>
          </a:xfrm>
          <a:prstGeom prst="rect">
            <a:avLst/>
          </a:prstGeom>
        </p:spPr>
        <p:txBody>
          <a:bodyPr vert="horz" lIns="90265" tIns="45131" rIns="90265" bIns="45131" rtlCol="0" anchor="b"/>
          <a:lstStyle>
            <a:lvl1pPr algn="r">
              <a:defRPr sz="1200"/>
            </a:lvl1pPr>
          </a:lstStyle>
          <a:p>
            <a:fld id="{5ABA62D6-A537-432B-830D-23C6CDF1A6AF}" type="slidenum">
              <a:rPr lang="en-GB" smtClean="0"/>
              <a:t>‹#›</a:t>
            </a:fld>
            <a:endParaRPr lang="en-GB"/>
          </a:p>
        </p:txBody>
      </p:sp>
    </p:spTree>
    <p:extLst>
      <p:ext uri="{BB962C8B-B14F-4D97-AF65-F5344CB8AC3E}">
        <p14:creationId xmlns:p14="http://schemas.microsoft.com/office/powerpoint/2010/main" val="1086308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2130427"/>
            <a:ext cx="7772400" cy="1470025"/>
          </a:xfrm>
        </p:spPr>
        <p:txBody>
          <a:bodyPr/>
          <a:lstStyle>
            <a:lvl1pPr algn="ctr">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a:xfrm>
            <a:off x="0" y="6381329"/>
            <a:ext cx="2667000" cy="288032"/>
          </a:xfrm>
          <a:prstGeom prst="rect">
            <a:avLst/>
          </a:prstGeom>
        </p:spPr>
        <p:txBody>
          <a:bodyPr anchor="ctr"/>
          <a:lstStyle>
            <a:lvl1pPr>
              <a:defRPr sz="1200">
                <a:solidFill>
                  <a:srgbClr val="FFC000"/>
                </a:solidFill>
              </a:defRPr>
            </a:lvl1pPr>
          </a:lstStyle>
          <a:p>
            <a:endParaRPr lang="en-GB" dirty="0"/>
          </a:p>
        </p:txBody>
      </p:sp>
      <p:sp>
        <p:nvSpPr>
          <p:cNvPr id="5" name="Footer Placeholder 4"/>
          <p:cNvSpPr>
            <a:spLocks noGrp="1"/>
          </p:cNvSpPr>
          <p:nvPr>
            <p:ph type="ftr" sz="quarter" idx="11"/>
          </p:nvPr>
        </p:nvSpPr>
        <p:spPr>
          <a:xfrm>
            <a:off x="3124201" y="6356353"/>
            <a:ext cx="3429000" cy="313008"/>
          </a:xfrm>
          <a:prstGeom prst="rect">
            <a:avLst/>
          </a:prstGeom>
        </p:spPr>
        <p:txBody>
          <a:bodyPr anchor="ctr"/>
          <a:lstStyle>
            <a:lvl1pPr algn="ctr">
              <a:defRPr sz="1200" b="0">
                <a:solidFill>
                  <a:srgbClr val="FFC000"/>
                </a:solidFill>
                <a:effectLst>
                  <a:outerShdw blurRad="38100" dist="38100" dir="2700000" algn="tl">
                    <a:srgbClr val="000000">
                      <a:alpha val="43137"/>
                    </a:srgbClr>
                  </a:outerShdw>
                </a:effectLst>
              </a:defRPr>
            </a:lvl1pPr>
          </a:lstStyle>
          <a:p>
            <a:r>
              <a:rPr lang="en-GB"/>
              <a:t>Pension loss in Employment Tribunal claims</a:t>
            </a:r>
            <a:endParaRPr lang="en-GB" dirty="0"/>
          </a:p>
        </p:txBody>
      </p:sp>
      <p:sp>
        <p:nvSpPr>
          <p:cNvPr id="6" name="Slide Number Placeholder 5"/>
          <p:cNvSpPr>
            <a:spLocks noGrp="1"/>
          </p:cNvSpPr>
          <p:nvPr>
            <p:ph type="sldNum" sz="quarter" idx="12"/>
          </p:nvPr>
        </p:nvSpPr>
        <p:spPr>
          <a:xfrm>
            <a:off x="6553201" y="6356353"/>
            <a:ext cx="2384647" cy="313007"/>
          </a:xfrm>
          <a:prstGeom prst="rect">
            <a:avLst/>
          </a:prstGeom>
        </p:spPr>
        <p:txBody>
          <a:bodyPr anchor="ctr"/>
          <a:lstStyle>
            <a:lvl1pPr>
              <a:defRPr sz="1200">
                <a:solidFill>
                  <a:srgbClr val="FFC000"/>
                </a:solidFill>
              </a:defRPr>
            </a:lvl1pPr>
          </a:lstStyle>
          <a:p>
            <a:pPr algn="r"/>
            <a:fld id="{3D64608E-E764-4C56-AE9B-E86CC2F57331}" type="slidenum">
              <a:rPr lang="en-GB" smtClean="0"/>
              <a:pPr algn="r"/>
              <a:t>‹#›</a:t>
            </a:fld>
            <a:endParaRPr lang="en-GB" dirty="0"/>
          </a:p>
        </p:txBody>
      </p:sp>
    </p:spTree>
    <p:extLst>
      <p:ext uri="{BB962C8B-B14F-4D97-AF65-F5344CB8AC3E}">
        <p14:creationId xmlns:p14="http://schemas.microsoft.com/office/powerpoint/2010/main" val="154840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359103" y="6348460"/>
            <a:ext cx="2267272" cy="320900"/>
          </a:xfrm>
          <a:prstGeom prst="rect">
            <a:avLst/>
          </a:prstGeom>
        </p:spPr>
        <p:txBody>
          <a:bodyPr anchor="ctr"/>
          <a:lstStyle>
            <a:lvl1pPr>
              <a:defRPr sz="1200">
                <a:solidFill>
                  <a:srgbClr val="FFC000"/>
                </a:solidFill>
              </a:defRPr>
            </a:lvl1pPr>
          </a:lstStyle>
          <a:p>
            <a:endParaRPr lang="en-GB" dirty="0"/>
          </a:p>
        </p:txBody>
      </p:sp>
      <p:sp>
        <p:nvSpPr>
          <p:cNvPr id="5" name="Footer Placeholder 4"/>
          <p:cNvSpPr>
            <a:spLocks noGrp="1"/>
          </p:cNvSpPr>
          <p:nvPr>
            <p:ph type="ftr" sz="quarter" idx="11"/>
          </p:nvPr>
        </p:nvSpPr>
        <p:spPr>
          <a:xfrm>
            <a:off x="2590801" y="6356352"/>
            <a:ext cx="3962400" cy="313008"/>
          </a:xfrm>
          <a:prstGeom prst="rect">
            <a:avLst/>
          </a:prstGeom>
        </p:spPr>
        <p:txBody>
          <a:bodyPr anchor="ctr"/>
          <a:lstStyle>
            <a:lvl1pPr algn="ctr">
              <a:defRPr sz="1200" b="0">
                <a:solidFill>
                  <a:srgbClr val="FFC000"/>
                </a:solidFill>
                <a:effectLst>
                  <a:outerShdw blurRad="38100" dist="38100" dir="2700000" algn="tl">
                    <a:srgbClr val="000000">
                      <a:alpha val="43137"/>
                    </a:srgbClr>
                  </a:outerShdw>
                </a:effectLst>
              </a:defRPr>
            </a:lvl1pPr>
          </a:lstStyle>
          <a:p>
            <a:r>
              <a:rPr lang="en-GB"/>
              <a:t>Pension loss in Employment Tribunal claims</a:t>
            </a:r>
            <a:endParaRPr lang="en-GB" dirty="0"/>
          </a:p>
        </p:txBody>
      </p:sp>
      <p:sp>
        <p:nvSpPr>
          <p:cNvPr id="6" name="Slide Number Placeholder 5"/>
          <p:cNvSpPr>
            <a:spLocks noGrp="1"/>
          </p:cNvSpPr>
          <p:nvPr>
            <p:ph type="sldNum" sz="quarter" idx="12"/>
          </p:nvPr>
        </p:nvSpPr>
        <p:spPr>
          <a:xfrm>
            <a:off x="6553200" y="6348461"/>
            <a:ext cx="2411287" cy="320900"/>
          </a:xfrm>
          <a:prstGeom prst="rect">
            <a:avLst/>
          </a:prstGeom>
        </p:spPr>
        <p:txBody>
          <a:bodyPr anchor="ctr"/>
          <a:lstStyle>
            <a:lvl1pPr algn="r">
              <a:defRPr sz="1200">
                <a:solidFill>
                  <a:srgbClr val="FFC000"/>
                </a:solidFill>
              </a:defRPr>
            </a:lvl1pPr>
          </a:lstStyle>
          <a:p>
            <a:fld id="{3D64608E-E764-4C56-AE9B-E86CC2F57331}" type="slidenum">
              <a:rPr lang="en-GB" smtClean="0"/>
              <a:pPr/>
              <a:t>‹#›</a:t>
            </a:fld>
            <a:endParaRPr lang="en-GB" dirty="0"/>
          </a:p>
        </p:txBody>
      </p:sp>
    </p:spTree>
    <p:extLst>
      <p:ext uri="{BB962C8B-B14F-4D97-AF65-F5344CB8AC3E}">
        <p14:creationId xmlns:p14="http://schemas.microsoft.com/office/powerpoint/2010/main" val="4087859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274640"/>
            <a:ext cx="2057400" cy="5851525"/>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a:xfrm>
            <a:off x="359103" y="6348460"/>
            <a:ext cx="2267272" cy="320900"/>
          </a:xfrm>
          <a:prstGeom prst="rect">
            <a:avLst/>
          </a:prstGeom>
        </p:spPr>
        <p:txBody>
          <a:bodyPr anchor="ctr"/>
          <a:lstStyle>
            <a:lvl1pPr>
              <a:defRPr sz="1200">
                <a:solidFill>
                  <a:srgbClr val="FFC000"/>
                </a:solidFill>
              </a:defRPr>
            </a:lvl1pPr>
          </a:lstStyle>
          <a:p>
            <a:endParaRPr lang="en-GB" dirty="0"/>
          </a:p>
        </p:txBody>
      </p:sp>
      <p:sp>
        <p:nvSpPr>
          <p:cNvPr id="5" name="Footer Placeholder 4"/>
          <p:cNvSpPr>
            <a:spLocks noGrp="1"/>
          </p:cNvSpPr>
          <p:nvPr>
            <p:ph type="ftr" sz="quarter" idx="11"/>
          </p:nvPr>
        </p:nvSpPr>
        <p:spPr>
          <a:xfrm>
            <a:off x="2590801" y="6356352"/>
            <a:ext cx="3962400" cy="313008"/>
          </a:xfrm>
          <a:prstGeom prst="rect">
            <a:avLst/>
          </a:prstGeom>
        </p:spPr>
        <p:txBody>
          <a:bodyPr anchor="ctr"/>
          <a:lstStyle>
            <a:lvl1pPr>
              <a:defRPr sz="1200">
                <a:solidFill>
                  <a:srgbClr val="FFC000"/>
                </a:solidFill>
              </a:defRPr>
            </a:lvl1pPr>
          </a:lstStyle>
          <a:p>
            <a:pPr algn="ctr"/>
            <a:r>
              <a:rPr lang="en-GB"/>
              <a:t>Pension loss in Employment Tribunal claims</a:t>
            </a:r>
            <a:endParaRPr lang="en-GB" dirty="0"/>
          </a:p>
        </p:txBody>
      </p:sp>
      <p:sp>
        <p:nvSpPr>
          <p:cNvPr id="6" name="Slide Number Placeholder 5"/>
          <p:cNvSpPr>
            <a:spLocks noGrp="1"/>
          </p:cNvSpPr>
          <p:nvPr>
            <p:ph type="sldNum" sz="quarter" idx="12"/>
          </p:nvPr>
        </p:nvSpPr>
        <p:spPr>
          <a:xfrm>
            <a:off x="6553200" y="6381327"/>
            <a:ext cx="2411287" cy="288033"/>
          </a:xfrm>
          <a:prstGeom prst="rect">
            <a:avLst/>
          </a:prstGeom>
        </p:spPr>
        <p:txBody>
          <a:bodyPr anchor="ctr"/>
          <a:lstStyle>
            <a:lvl1pPr algn="r">
              <a:defRPr sz="1200">
                <a:solidFill>
                  <a:srgbClr val="FFC000"/>
                </a:solidFill>
              </a:defRPr>
            </a:lvl1pPr>
          </a:lstStyle>
          <a:p>
            <a:fld id="{3D64608E-E764-4C56-AE9B-E86CC2F57331}" type="slidenum">
              <a:rPr lang="en-GB" smtClean="0"/>
              <a:pPr/>
              <a:t>‹#›</a:t>
            </a:fld>
            <a:endParaRPr lang="en-GB" dirty="0"/>
          </a:p>
        </p:txBody>
      </p:sp>
    </p:spTree>
    <p:extLst>
      <p:ext uri="{BB962C8B-B14F-4D97-AF65-F5344CB8AC3E}">
        <p14:creationId xmlns:p14="http://schemas.microsoft.com/office/powerpoint/2010/main" val="659077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3568" y="116632"/>
            <a:ext cx="6984776" cy="792088"/>
          </a:xfrm>
        </p:spPr>
        <p:txBody>
          <a:bodyPr/>
          <a:lstStyle/>
          <a:p>
            <a:r>
              <a:rPr lang="en-US" dirty="0"/>
              <a:t>to edit Master title style</a:t>
            </a:r>
            <a:endParaRPr lang="en-GB" dirty="0"/>
          </a:p>
        </p:txBody>
      </p:sp>
      <p:sp>
        <p:nvSpPr>
          <p:cNvPr id="3" name="Content Placeholder 2"/>
          <p:cNvSpPr>
            <a:spLocks noGrp="1"/>
          </p:cNvSpPr>
          <p:nvPr>
            <p:ph idx="1"/>
          </p:nvPr>
        </p:nvSpPr>
        <p:spPr>
          <a:xfrm>
            <a:off x="498376" y="908720"/>
            <a:ext cx="8424935" cy="4525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a:xfrm>
            <a:off x="3263044" y="6372704"/>
            <a:ext cx="2895600" cy="296656"/>
          </a:xfrm>
          <a:prstGeom prst="rect">
            <a:avLst/>
          </a:prstGeom>
        </p:spPr>
        <p:txBody>
          <a:bodyPr anchor="ctr"/>
          <a:lstStyle>
            <a:lvl1pPr algn="r">
              <a:defRPr b="0">
                <a:solidFill>
                  <a:srgbClr val="FFC000"/>
                </a:solidFill>
                <a:effectLst>
                  <a:outerShdw blurRad="38100" dist="38100" dir="2700000" algn="tl">
                    <a:srgbClr val="000000">
                      <a:alpha val="43137"/>
                    </a:srgbClr>
                  </a:outerShdw>
                </a:effectLst>
              </a:defRPr>
            </a:lvl1pPr>
          </a:lstStyle>
          <a:p>
            <a:pPr algn="ctr"/>
            <a:r>
              <a:rPr lang="en-GB" sz="1200"/>
              <a:t>Pension loss in Employment Tribunal claims</a:t>
            </a:r>
            <a:endParaRPr lang="en-GB" sz="1200" dirty="0"/>
          </a:p>
        </p:txBody>
      </p:sp>
      <p:sp>
        <p:nvSpPr>
          <p:cNvPr id="6" name="Slide Number Placeholder 5"/>
          <p:cNvSpPr>
            <a:spLocks noGrp="1"/>
          </p:cNvSpPr>
          <p:nvPr>
            <p:ph type="sldNum" sz="quarter" idx="12"/>
          </p:nvPr>
        </p:nvSpPr>
        <p:spPr>
          <a:xfrm>
            <a:off x="6553200" y="6348461"/>
            <a:ext cx="2411287" cy="320900"/>
          </a:xfrm>
          <a:prstGeom prst="rect">
            <a:avLst/>
          </a:prstGeom>
        </p:spPr>
        <p:txBody>
          <a:bodyPr anchor="ctr"/>
          <a:lstStyle>
            <a:lvl1pPr algn="r">
              <a:defRPr sz="1200">
                <a:solidFill>
                  <a:srgbClr val="FFC000"/>
                </a:solidFill>
              </a:defRPr>
            </a:lvl1pPr>
          </a:lstStyle>
          <a:p>
            <a:fld id="{3D64608E-E764-4C56-AE9B-E86CC2F57331}" type="slidenum">
              <a:rPr lang="en-GB" smtClean="0"/>
              <a:pPr/>
              <a:t>‹#›</a:t>
            </a:fld>
            <a:endParaRPr lang="en-GB" dirty="0"/>
          </a:p>
        </p:txBody>
      </p:sp>
    </p:spTree>
    <p:extLst>
      <p:ext uri="{BB962C8B-B14F-4D97-AF65-F5344CB8AC3E}">
        <p14:creationId xmlns:p14="http://schemas.microsoft.com/office/powerpoint/2010/main" val="217437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a:xfrm>
            <a:off x="359103" y="6348460"/>
            <a:ext cx="2267272" cy="320900"/>
          </a:xfrm>
          <a:prstGeom prst="rect">
            <a:avLst/>
          </a:prstGeom>
        </p:spPr>
        <p:txBody>
          <a:bodyPr anchor="ctr"/>
          <a:lstStyle>
            <a:lvl1pPr>
              <a:defRPr sz="1200">
                <a:solidFill>
                  <a:srgbClr val="FFC000"/>
                </a:solidFill>
              </a:defRPr>
            </a:lvl1pPr>
          </a:lstStyle>
          <a:p>
            <a:endParaRPr lang="en-GB" dirty="0"/>
          </a:p>
        </p:txBody>
      </p:sp>
      <p:sp>
        <p:nvSpPr>
          <p:cNvPr id="5" name="Footer Placeholder 4"/>
          <p:cNvSpPr>
            <a:spLocks noGrp="1"/>
          </p:cNvSpPr>
          <p:nvPr>
            <p:ph type="ftr" sz="quarter" idx="11"/>
          </p:nvPr>
        </p:nvSpPr>
        <p:spPr>
          <a:xfrm>
            <a:off x="2555776" y="6381328"/>
            <a:ext cx="3962400" cy="263016"/>
          </a:xfrm>
          <a:prstGeom prst="rect">
            <a:avLst/>
          </a:prstGeom>
        </p:spPr>
        <p:txBody>
          <a:bodyPr anchor="ctr"/>
          <a:lstStyle>
            <a:lvl1pPr algn="ctr">
              <a:defRPr sz="1200" b="0">
                <a:solidFill>
                  <a:srgbClr val="FFC000"/>
                </a:solidFill>
                <a:effectLst/>
              </a:defRPr>
            </a:lvl1pPr>
          </a:lstStyle>
          <a:p>
            <a:r>
              <a:rPr lang="en-GB"/>
              <a:t>Pension loss in Employment Tribunal claims</a:t>
            </a:r>
            <a:endParaRPr lang="en-GB" dirty="0"/>
          </a:p>
        </p:txBody>
      </p:sp>
      <p:sp>
        <p:nvSpPr>
          <p:cNvPr id="6" name="Slide Number Placeholder 5"/>
          <p:cNvSpPr>
            <a:spLocks noGrp="1"/>
          </p:cNvSpPr>
          <p:nvPr>
            <p:ph type="sldNum" sz="quarter" idx="12"/>
          </p:nvPr>
        </p:nvSpPr>
        <p:spPr>
          <a:xfrm>
            <a:off x="6553200" y="6348461"/>
            <a:ext cx="2411287" cy="320900"/>
          </a:xfrm>
          <a:prstGeom prst="rect">
            <a:avLst/>
          </a:prstGeom>
        </p:spPr>
        <p:txBody>
          <a:bodyPr anchor="ctr"/>
          <a:lstStyle>
            <a:lvl1pPr algn="r">
              <a:defRPr sz="1200">
                <a:solidFill>
                  <a:srgbClr val="FFC000"/>
                </a:solidFill>
              </a:defRPr>
            </a:lvl1pPr>
          </a:lstStyle>
          <a:p>
            <a:fld id="{3D64608E-E764-4C56-AE9B-E86CC2F57331}" type="slidenum">
              <a:rPr lang="en-GB" smtClean="0"/>
              <a:pPr/>
              <a:t>‹#›</a:t>
            </a:fld>
            <a:endParaRPr lang="en-GB" dirty="0"/>
          </a:p>
        </p:txBody>
      </p:sp>
    </p:spTree>
    <p:extLst>
      <p:ext uri="{BB962C8B-B14F-4D97-AF65-F5344CB8AC3E}">
        <p14:creationId xmlns:p14="http://schemas.microsoft.com/office/powerpoint/2010/main" val="3039450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11560" y="-1"/>
            <a:ext cx="7416824" cy="908721"/>
          </a:xfrm>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451104" y="162386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4008" y="155679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a:xfrm>
            <a:off x="467544" y="6381328"/>
            <a:ext cx="2133600" cy="260648"/>
          </a:xfrm>
          <a:prstGeom prst="rect">
            <a:avLst/>
          </a:prstGeom>
        </p:spPr>
        <p:txBody>
          <a:bodyPr anchor="ctr"/>
          <a:lstStyle>
            <a:lvl1pPr>
              <a:defRPr sz="1200">
                <a:solidFill>
                  <a:srgbClr val="FFC000"/>
                </a:solidFill>
              </a:defRPr>
            </a:lvl1pPr>
          </a:lstStyle>
          <a:p>
            <a:endParaRPr lang="en-GB" dirty="0"/>
          </a:p>
        </p:txBody>
      </p:sp>
      <p:sp>
        <p:nvSpPr>
          <p:cNvPr id="6" name="Footer Placeholder 5"/>
          <p:cNvSpPr>
            <a:spLocks noGrp="1"/>
          </p:cNvSpPr>
          <p:nvPr>
            <p:ph type="ftr" sz="quarter" idx="11"/>
          </p:nvPr>
        </p:nvSpPr>
        <p:spPr>
          <a:xfrm>
            <a:off x="3419872" y="6381329"/>
            <a:ext cx="2895600" cy="242992"/>
          </a:xfrm>
          <a:prstGeom prst="rect">
            <a:avLst/>
          </a:prstGeom>
        </p:spPr>
        <p:txBody>
          <a:bodyPr anchor="ctr"/>
          <a:lstStyle>
            <a:lvl1pPr algn="ctr">
              <a:defRPr sz="1200">
                <a:solidFill>
                  <a:srgbClr val="FFC000"/>
                </a:solidFill>
              </a:defRPr>
            </a:lvl1pPr>
          </a:lstStyle>
          <a:p>
            <a:r>
              <a:rPr lang="en-GB"/>
              <a:t>Pension loss in Employment Tribunal claims</a:t>
            </a:r>
            <a:endParaRPr lang="en-GB" dirty="0"/>
          </a:p>
        </p:txBody>
      </p:sp>
      <p:sp>
        <p:nvSpPr>
          <p:cNvPr id="7" name="Slide Number Placeholder 6"/>
          <p:cNvSpPr>
            <a:spLocks noGrp="1"/>
          </p:cNvSpPr>
          <p:nvPr>
            <p:ph type="sldNum" sz="quarter" idx="12"/>
          </p:nvPr>
        </p:nvSpPr>
        <p:spPr>
          <a:xfrm>
            <a:off x="6588224" y="6381328"/>
            <a:ext cx="2133600" cy="288032"/>
          </a:xfrm>
          <a:prstGeom prst="rect">
            <a:avLst/>
          </a:prstGeom>
        </p:spPr>
        <p:txBody>
          <a:bodyPr anchor="ctr"/>
          <a:lstStyle>
            <a:lvl1pPr algn="r">
              <a:defRPr sz="1200">
                <a:solidFill>
                  <a:srgbClr val="FFC000"/>
                </a:solidFill>
              </a:defRPr>
            </a:lvl1pPr>
          </a:lstStyle>
          <a:p>
            <a:fld id="{3D64608E-E764-4C56-AE9B-E86CC2F57331}" type="slidenum">
              <a:rPr lang="en-GB" smtClean="0"/>
              <a:pPr/>
              <a:t>‹#›</a:t>
            </a:fld>
            <a:endParaRPr lang="en-GB" dirty="0"/>
          </a:p>
        </p:txBody>
      </p:sp>
    </p:spTree>
    <p:extLst>
      <p:ext uri="{BB962C8B-B14F-4D97-AF65-F5344CB8AC3E}">
        <p14:creationId xmlns:p14="http://schemas.microsoft.com/office/powerpoint/2010/main" val="1314675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a:xfrm>
            <a:off x="359103" y="6348460"/>
            <a:ext cx="2267272" cy="320900"/>
          </a:xfrm>
          <a:prstGeom prst="rect">
            <a:avLst/>
          </a:prstGeom>
        </p:spPr>
        <p:txBody>
          <a:bodyPr anchor="ctr"/>
          <a:lstStyle>
            <a:lvl1pPr>
              <a:defRPr sz="1200">
                <a:solidFill>
                  <a:srgbClr val="FFC000"/>
                </a:solidFill>
              </a:defRPr>
            </a:lvl1pPr>
          </a:lstStyle>
          <a:p>
            <a:endParaRPr lang="en-GB" dirty="0"/>
          </a:p>
        </p:txBody>
      </p:sp>
      <p:sp>
        <p:nvSpPr>
          <p:cNvPr id="8" name="Footer Placeholder 7"/>
          <p:cNvSpPr>
            <a:spLocks noGrp="1"/>
          </p:cNvSpPr>
          <p:nvPr>
            <p:ph type="ftr" sz="quarter" idx="11"/>
          </p:nvPr>
        </p:nvSpPr>
        <p:spPr>
          <a:xfrm>
            <a:off x="2555776" y="6381328"/>
            <a:ext cx="3962400" cy="263016"/>
          </a:xfrm>
          <a:prstGeom prst="rect">
            <a:avLst/>
          </a:prstGeom>
        </p:spPr>
        <p:txBody>
          <a:bodyPr anchor="ctr"/>
          <a:lstStyle>
            <a:lvl1pPr algn="ctr">
              <a:defRPr sz="1200" b="0">
                <a:solidFill>
                  <a:srgbClr val="FFC000"/>
                </a:solidFill>
                <a:effectLst>
                  <a:outerShdw blurRad="38100" dist="38100" dir="2700000" algn="tl">
                    <a:srgbClr val="000000">
                      <a:alpha val="43137"/>
                    </a:srgbClr>
                  </a:outerShdw>
                </a:effectLst>
              </a:defRPr>
            </a:lvl1pPr>
          </a:lstStyle>
          <a:p>
            <a:r>
              <a:rPr lang="en-GB"/>
              <a:t>Pension loss in Employment Tribunal claims</a:t>
            </a:r>
            <a:endParaRPr lang="en-GB" dirty="0"/>
          </a:p>
        </p:txBody>
      </p:sp>
      <p:sp>
        <p:nvSpPr>
          <p:cNvPr id="9" name="Slide Number Placeholder 8"/>
          <p:cNvSpPr>
            <a:spLocks noGrp="1"/>
          </p:cNvSpPr>
          <p:nvPr>
            <p:ph type="sldNum" sz="quarter" idx="12"/>
          </p:nvPr>
        </p:nvSpPr>
        <p:spPr>
          <a:xfrm>
            <a:off x="6553200" y="6348461"/>
            <a:ext cx="2411287" cy="320900"/>
          </a:xfrm>
          <a:prstGeom prst="rect">
            <a:avLst/>
          </a:prstGeom>
        </p:spPr>
        <p:txBody>
          <a:bodyPr anchor="ctr"/>
          <a:lstStyle>
            <a:lvl1pPr algn="r">
              <a:defRPr sz="1200">
                <a:solidFill>
                  <a:srgbClr val="FFC000"/>
                </a:solidFill>
              </a:defRPr>
            </a:lvl1pPr>
          </a:lstStyle>
          <a:p>
            <a:fld id="{3D64608E-E764-4C56-AE9B-E86CC2F57331}" type="slidenum">
              <a:rPr lang="en-GB" smtClean="0"/>
              <a:pPr/>
              <a:t>‹#›</a:t>
            </a:fld>
            <a:endParaRPr lang="en-GB" dirty="0"/>
          </a:p>
        </p:txBody>
      </p:sp>
    </p:spTree>
    <p:extLst>
      <p:ext uri="{BB962C8B-B14F-4D97-AF65-F5344CB8AC3E}">
        <p14:creationId xmlns:p14="http://schemas.microsoft.com/office/powerpoint/2010/main" val="176596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11561" y="0"/>
            <a:ext cx="7344816" cy="1156990"/>
          </a:xfrm>
        </p:spPr>
        <p:txBody>
          <a:bodyPr/>
          <a:lstStyle/>
          <a:p>
            <a:r>
              <a:rPr lang="en-US" dirty="0"/>
              <a:t>Click to edit Master title style</a:t>
            </a:r>
            <a:endParaRPr lang="en-GB" dirty="0"/>
          </a:p>
        </p:txBody>
      </p:sp>
      <p:sp>
        <p:nvSpPr>
          <p:cNvPr id="3" name="Date Placeholder 2"/>
          <p:cNvSpPr>
            <a:spLocks noGrp="1"/>
          </p:cNvSpPr>
          <p:nvPr>
            <p:ph type="dt" sz="half" idx="10"/>
          </p:nvPr>
        </p:nvSpPr>
        <p:spPr>
          <a:xfrm>
            <a:off x="359103" y="6348460"/>
            <a:ext cx="2267272" cy="320900"/>
          </a:xfrm>
          <a:prstGeom prst="rect">
            <a:avLst/>
          </a:prstGeom>
        </p:spPr>
        <p:txBody>
          <a:bodyPr/>
          <a:lstStyle>
            <a:lvl1pPr>
              <a:defRPr sz="1200">
                <a:solidFill>
                  <a:srgbClr val="FFC000"/>
                </a:solidFill>
              </a:defRPr>
            </a:lvl1pPr>
          </a:lstStyle>
          <a:p>
            <a:endParaRPr lang="en-GB" dirty="0"/>
          </a:p>
        </p:txBody>
      </p:sp>
      <p:sp>
        <p:nvSpPr>
          <p:cNvPr id="4" name="Footer Placeholder 3"/>
          <p:cNvSpPr>
            <a:spLocks noGrp="1"/>
          </p:cNvSpPr>
          <p:nvPr>
            <p:ph type="ftr" sz="quarter" idx="11"/>
          </p:nvPr>
        </p:nvSpPr>
        <p:spPr>
          <a:xfrm>
            <a:off x="2590801" y="6356352"/>
            <a:ext cx="3962400" cy="313008"/>
          </a:xfrm>
          <a:prstGeom prst="rect">
            <a:avLst/>
          </a:prstGeom>
        </p:spPr>
        <p:txBody>
          <a:bodyPr/>
          <a:lstStyle>
            <a:lvl1pPr algn="ctr">
              <a:defRPr sz="1200" b="0">
                <a:solidFill>
                  <a:srgbClr val="FFC000"/>
                </a:solidFill>
                <a:effectLst>
                  <a:outerShdw blurRad="38100" dist="38100" dir="2700000" algn="tl">
                    <a:srgbClr val="000000">
                      <a:alpha val="43137"/>
                    </a:srgbClr>
                  </a:outerShdw>
                </a:effectLst>
              </a:defRPr>
            </a:lvl1pPr>
          </a:lstStyle>
          <a:p>
            <a:r>
              <a:rPr lang="en-GB"/>
              <a:t>Pension loss in Employment Tribunal claims</a:t>
            </a:r>
            <a:endParaRPr lang="en-GB" dirty="0"/>
          </a:p>
        </p:txBody>
      </p:sp>
      <p:sp>
        <p:nvSpPr>
          <p:cNvPr id="5" name="Slide Number Placeholder 4"/>
          <p:cNvSpPr>
            <a:spLocks noGrp="1"/>
          </p:cNvSpPr>
          <p:nvPr>
            <p:ph type="sldNum" sz="quarter" idx="12"/>
          </p:nvPr>
        </p:nvSpPr>
        <p:spPr>
          <a:xfrm>
            <a:off x="6553200" y="6348461"/>
            <a:ext cx="2411287" cy="320900"/>
          </a:xfrm>
          <a:prstGeom prst="rect">
            <a:avLst/>
          </a:prstGeom>
        </p:spPr>
        <p:txBody>
          <a:bodyPr/>
          <a:lstStyle>
            <a:lvl1pPr algn="r">
              <a:defRPr sz="1200">
                <a:solidFill>
                  <a:srgbClr val="FFC000"/>
                </a:solidFill>
              </a:defRPr>
            </a:lvl1pPr>
          </a:lstStyle>
          <a:p>
            <a:fld id="{3D64608E-E764-4C56-AE9B-E86CC2F57331}" type="slidenum">
              <a:rPr lang="en-GB" smtClean="0"/>
              <a:pPr/>
              <a:t>‹#›</a:t>
            </a:fld>
            <a:endParaRPr lang="en-GB" dirty="0"/>
          </a:p>
        </p:txBody>
      </p:sp>
    </p:spTree>
    <p:extLst>
      <p:ext uri="{BB962C8B-B14F-4D97-AF65-F5344CB8AC3E}">
        <p14:creationId xmlns:p14="http://schemas.microsoft.com/office/powerpoint/2010/main" val="265851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59103" y="6348460"/>
            <a:ext cx="2267272" cy="320900"/>
          </a:xfrm>
          <a:prstGeom prst="rect">
            <a:avLst/>
          </a:prstGeom>
        </p:spPr>
        <p:txBody>
          <a:bodyPr anchor="ctr"/>
          <a:lstStyle>
            <a:lvl1pPr>
              <a:defRPr sz="1200">
                <a:solidFill>
                  <a:srgbClr val="FFC000"/>
                </a:solidFill>
              </a:defRPr>
            </a:lvl1pPr>
          </a:lstStyle>
          <a:p>
            <a:endParaRPr lang="en-GB" dirty="0"/>
          </a:p>
        </p:txBody>
      </p:sp>
      <p:sp>
        <p:nvSpPr>
          <p:cNvPr id="3" name="Footer Placeholder 2"/>
          <p:cNvSpPr>
            <a:spLocks noGrp="1"/>
          </p:cNvSpPr>
          <p:nvPr>
            <p:ph type="ftr" sz="quarter" idx="11"/>
          </p:nvPr>
        </p:nvSpPr>
        <p:spPr>
          <a:xfrm>
            <a:off x="2590801" y="6356352"/>
            <a:ext cx="3962400" cy="313008"/>
          </a:xfrm>
          <a:prstGeom prst="rect">
            <a:avLst/>
          </a:prstGeom>
        </p:spPr>
        <p:txBody>
          <a:bodyPr anchor="ctr"/>
          <a:lstStyle>
            <a:lvl1pPr algn="ctr">
              <a:defRPr sz="1200" b="0">
                <a:solidFill>
                  <a:srgbClr val="FFC000"/>
                </a:solidFill>
                <a:effectLst>
                  <a:outerShdw blurRad="38100" dist="38100" dir="2700000" algn="tl">
                    <a:srgbClr val="000000">
                      <a:alpha val="43137"/>
                    </a:srgbClr>
                  </a:outerShdw>
                </a:effectLst>
              </a:defRPr>
            </a:lvl1pPr>
          </a:lstStyle>
          <a:p>
            <a:r>
              <a:rPr lang="en-GB"/>
              <a:t>Pension loss in Employment Tribunal claims</a:t>
            </a:r>
            <a:endParaRPr lang="en-GB" dirty="0"/>
          </a:p>
        </p:txBody>
      </p:sp>
      <p:sp>
        <p:nvSpPr>
          <p:cNvPr id="4" name="Slide Number Placeholder 3"/>
          <p:cNvSpPr>
            <a:spLocks noGrp="1"/>
          </p:cNvSpPr>
          <p:nvPr>
            <p:ph type="sldNum" sz="quarter" idx="12"/>
          </p:nvPr>
        </p:nvSpPr>
        <p:spPr>
          <a:xfrm>
            <a:off x="6553200" y="6348461"/>
            <a:ext cx="2411287" cy="320900"/>
          </a:xfrm>
          <a:prstGeom prst="rect">
            <a:avLst/>
          </a:prstGeom>
        </p:spPr>
        <p:txBody>
          <a:bodyPr anchor="ctr"/>
          <a:lstStyle>
            <a:lvl1pPr algn="r">
              <a:defRPr sz="1200">
                <a:solidFill>
                  <a:srgbClr val="FFC000"/>
                </a:solidFill>
              </a:defRPr>
            </a:lvl1pPr>
          </a:lstStyle>
          <a:p>
            <a:fld id="{3D64608E-E764-4C56-AE9B-E86CC2F57331}" type="slidenum">
              <a:rPr lang="en-GB" smtClean="0"/>
              <a:pPr/>
              <a:t>‹#›</a:t>
            </a:fld>
            <a:endParaRPr lang="en-GB" dirty="0"/>
          </a:p>
        </p:txBody>
      </p:sp>
    </p:spTree>
    <p:extLst>
      <p:ext uri="{BB962C8B-B14F-4D97-AF65-F5344CB8AC3E}">
        <p14:creationId xmlns:p14="http://schemas.microsoft.com/office/powerpoint/2010/main" val="1604743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dirty="0"/>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359103" y="6348460"/>
            <a:ext cx="2267272" cy="320900"/>
          </a:xfrm>
          <a:prstGeom prst="rect">
            <a:avLst/>
          </a:prstGeom>
        </p:spPr>
        <p:txBody>
          <a:bodyPr anchor="ctr"/>
          <a:lstStyle>
            <a:lvl1pPr>
              <a:defRPr sz="1200">
                <a:solidFill>
                  <a:srgbClr val="FFC000"/>
                </a:solidFill>
              </a:defRPr>
            </a:lvl1pPr>
          </a:lstStyle>
          <a:p>
            <a:endParaRPr lang="en-GB" dirty="0"/>
          </a:p>
        </p:txBody>
      </p:sp>
      <p:sp>
        <p:nvSpPr>
          <p:cNvPr id="6" name="Footer Placeholder 5"/>
          <p:cNvSpPr>
            <a:spLocks noGrp="1"/>
          </p:cNvSpPr>
          <p:nvPr>
            <p:ph type="ftr" sz="quarter" idx="11"/>
          </p:nvPr>
        </p:nvSpPr>
        <p:spPr>
          <a:xfrm>
            <a:off x="2590801" y="6356352"/>
            <a:ext cx="3962400" cy="313008"/>
          </a:xfrm>
          <a:prstGeom prst="rect">
            <a:avLst/>
          </a:prstGeom>
        </p:spPr>
        <p:txBody>
          <a:bodyPr anchor="ctr"/>
          <a:lstStyle>
            <a:lvl1pPr algn="ctr">
              <a:defRPr sz="1200" b="0">
                <a:solidFill>
                  <a:srgbClr val="FFC000"/>
                </a:solidFill>
                <a:effectLst>
                  <a:outerShdw blurRad="38100" dist="38100" dir="2700000" algn="tl">
                    <a:srgbClr val="000000">
                      <a:alpha val="43137"/>
                    </a:srgbClr>
                  </a:outerShdw>
                </a:effectLst>
              </a:defRPr>
            </a:lvl1pPr>
          </a:lstStyle>
          <a:p>
            <a:r>
              <a:rPr lang="en-GB"/>
              <a:t>Pension loss in Employment Tribunal claims</a:t>
            </a:r>
            <a:endParaRPr lang="en-GB" dirty="0"/>
          </a:p>
        </p:txBody>
      </p:sp>
      <p:sp>
        <p:nvSpPr>
          <p:cNvPr id="7" name="Slide Number Placeholder 6"/>
          <p:cNvSpPr>
            <a:spLocks noGrp="1"/>
          </p:cNvSpPr>
          <p:nvPr>
            <p:ph type="sldNum" sz="quarter" idx="12"/>
          </p:nvPr>
        </p:nvSpPr>
        <p:spPr>
          <a:xfrm>
            <a:off x="6553200" y="6348461"/>
            <a:ext cx="2411287" cy="320900"/>
          </a:xfrm>
          <a:prstGeom prst="rect">
            <a:avLst/>
          </a:prstGeom>
        </p:spPr>
        <p:txBody>
          <a:bodyPr anchor="ctr"/>
          <a:lstStyle>
            <a:lvl1pPr algn="r">
              <a:defRPr sz="1200">
                <a:solidFill>
                  <a:srgbClr val="FFC000"/>
                </a:solidFill>
              </a:defRPr>
            </a:lvl1pPr>
          </a:lstStyle>
          <a:p>
            <a:fld id="{3D64608E-E764-4C56-AE9B-E86CC2F57331}" type="slidenum">
              <a:rPr lang="en-GB" smtClean="0"/>
              <a:pPr/>
              <a:t>‹#›</a:t>
            </a:fld>
            <a:endParaRPr lang="en-GB" dirty="0"/>
          </a:p>
        </p:txBody>
      </p:sp>
    </p:spTree>
    <p:extLst>
      <p:ext uri="{BB962C8B-B14F-4D97-AF65-F5344CB8AC3E}">
        <p14:creationId xmlns:p14="http://schemas.microsoft.com/office/powerpoint/2010/main" val="570899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59103" y="6348460"/>
            <a:ext cx="2267272" cy="248892"/>
          </a:xfrm>
          <a:prstGeom prst="rect">
            <a:avLst/>
          </a:prstGeom>
        </p:spPr>
        <p:txBody>
          <a:bodyPr anchor="ctr"/>
          <a:lstStyle>
            <a:lvl1pPr>
              <a:defRPr sz="1200">
                <a:solidFill>
                  <a:srgbClr val="FFC000"/>
                </a:solidFill>
              </a:defRPr>
            </a:lvl1pPr>
          </a:lstStyle>
          <a:p>
            <a:endParaRPr lang="en-GB" dirty="0"/>
          </a:p>
        </p:txBody>
      </p:sp>
      <p:sp>
        <p:nvSpPr>
          <p:cNvPr id="6" name="Footer Placeholder 5"/>
          <p:cNvSpPr>
            <a:spLocks noGrp="1"/>
          </p:cNvSpPr>
          <p:nvPr>
            <p:ph type="ftr" sz="quarter" idx="11"/>
          </p:nvPr>
        </p:nvSpPr>
        <p:spPr>
          <a:xfrm>
            <a:off x="2590801" y="6356352"/>
            <a:ext cx="3962400" cy="313008"/>
          </a:xfrm>
          <a:prstGeom prst="rect">
            <a:avLst/>
          </a:prstGeom>
        </p:spPr>
        <p:txBody>
          <a:bodyPr anchor="ctr"/>
          <a:lstStyle>
            <a:lvl1pPr algn="ctr">
              <a:defRPr sz="1200" b="0">
                <a:solidFill>
                  <a:srgbClr val="FFC000"/>
                </a:solidFill>
                <a:effectLst>
                  <a:outerShdw blurRad="38100" dist="38100" dir="2700000" algn="tl">
                    <a:srgbClr val="000000">
                      <a:alpha val="43137"/>
                    </a:srgbClr>
                  </a:outerShdw>
                </a:effectLst>
              </a:defRPr>
            </a:lvl1pPr>
          </a:lstStyle>
          <a:p>
            <a:r>
              <a:rPr lang="en-GB"/>
              <a:t>Pension loss in Employment Tribunal claims</a:t>
            </a:r>
            <a:endParaRPr lang="en-GB" dirty="0"/>
          </a:p>
        </p:txBody>
      </p:sp>
      <p:sp>
        <p:nvSpPr>
          <p:cNvPr id="7" name="Slide Number Placeholder 6"/>
          <p:cNvSpPr>
            <a:spLocks noGrp="1"/>
          </p:cNvSpPr>
          <p:nvPr>
            <p:ph type="sldNum" sz="quarter" idx="12"/>
          </p:nvPr>
        </p:nvSpPr>
        <p:spPr>
          <a:xfrm>
            <a:off x="6553200" y="6348461"/>
            <a:ext cx="2411287" cy="320900"/>
          </a:xfrm>
          <a:prstGeom prst="rect">
            <a:avLst/>
          </a:prstGeom>
        </p:spPr>
        <p:txBody>
          <a:bodyPr anchor="ctr"/>
          <a:lstStyle>
            <a:lvl1pPr algn="r">
              <a:defRPr sz="1200">
                <a:solidFill>
                  <a:srgbClr val="FFC000"/>
                </a:solidFill>
              </a:defRPr>
            </a:lvl1pPr>
          </a:lstStyle>
          <a:p>
            <a:fld id="{3D64608E-E764-4C56-AE9B-E86CC2F57331}" type="slidenum">
              <a:rPr lang="en-GB" smtClean="0"/>
              <a:pPr/>
              <a:t>‹#›</a:t>
            </a:fld>
            <a:endParaRPr lang="en-GB" dirty="0"/>
          </a:p>
        </p:txBody>
      </p:sp>
    </p:spTree>
    <p:extLst>
      <p:ext uri="{BB962C8B-B14F-4D97-AF65-F5344CB8AC3E}">
        <p14:creationId xmlns:p14="http://schemas.microsoft.com/office/powerpoint/2010/main" val="4102218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1793" y="1"/>
            <a:ext cx="6758519" cy="936105"/>
          </a:xfrm>
          <a:prstGeom prst="rect">
            <a:avLst/>
          </a:prstGeom>
          <a:solidFill>
            <a:schemeClr val="bg1"/>
          </a:solidFill>
        </p:spPr>
        <p:txBody>
          <a:bodyPr vert="horz" lIns="91440" tIns="45720" rIns="91440" bIns="45720" rtlCol="0" anchor="ctr">
            <a:normAutofit/>
          </a:bodyPr>
          <a:lstStyle/>
          <a:p>
            <a:pPr lvl="0"/>
            <a:r>
              <a:rPr lang="en-US" dirty="0"/>
              <a:t>Click to edit Master title style</a:t>
            </a:r>
            <a:endParaRPr lang="en-GB" dirty="0"/>
          </a:p>
        </p:txBody>
      </p:sp>
      <p:sp>
        <p:nvSpPr>
          <p:cNvPr id="3" name="Text Placeholder 2"/>
          <p:cNvSpPr>
            <a:spLocks noGrp="1"/>
          </p:cNvSpPr>
          <p:nvPr>
            <p:ph type="body" idx="1"/>
          </p:nvPr>
        </p:nvSpPr>
        <p:spPr>
          <a:xfrm>
            <a:off x="539551" y="1600202"/>
            <a:ext cx="8424935"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350" y="6381328"/>
            <a:ext cx="9150350" cy="291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userDrawn="1"/>
        </p:nvPicPr>
        <p:blipFill rotWithShape="1">
          <a:blip r:embed="rId14">
            <a:extLst>
              <a:ext uri="{28A0092B-C50C-407E-A947-70E740481C1C}">
                <a14:useLocalDpi xmlns:a14="http://schemas.microsoft.com/office/drawing/2010/main" val="0"/>
              </a:ext>
            </a:extLst>
          </a:blip>
          <a:srcRect l="14696" t="33044" r="65156" b="9816"/>
          <a:stretch/>
        </p:blipFill>
        <p:spPr bwMode="auto">
          <a:xfrm>
            <a:off x="0" y="0"/>
            <a:ext cx="651404" cy="941896"/>
          </a:xfrm>
          <a:prstGeom prst="rect">
            <a:avLst/>
          </a:prstGeom>
          <a:solidFill>
            <a:schemeClr val="bg1"/>
          </a:solidFill>
          <a:ln>
            <a:noFill/>
          </a:ln>
          <a:effectLst/>
        </p:spPr>
      </p:pic>
      <p:cxnSp>
        <p:nvCxnSpPr>
          <p:cNvPr id="13" name="Straight Connector 12"/>
          <p:cNvCxnSpPr/>
          <p:nvPr userDrawn="1"/>
        </p:nvCxnSpPr>
        <p:spPr>
          <a:xfrm>
            <a:off x="0" y="6672411"/>
            <a:ext cx="9144000" cy="0"/>
          </a:xfrm>
          <a:prstGeom prst="line">
            <a:avLst/>
          </a:prstGeom>
          <a:ln w="50800" cmpd="sng">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0" y="932731"/>
            <a:ext cx="9144000" cy="0"/>
          </a:xfrm>
          <a:prstGeom prst="line">
            <a:avLst/>
          </a:prstGeom>
          <a:ln w="50800" cmpd="sng">
            <a:solidFill>
              <a:srgbClr val="FFC000"/>
            </a:solidFill>
          </a:ln>
        </p:spPr>
        <p:style>
          <a:lnRef idx="1">
            <a:schemeClr val="accent1"/>
          </a:lnRef>
          <a:fillRef idx="0">
            <a:schemeClr val="accent1"/>
          </a:fillRef>
          <a:effectRef idx="0">
            <a:schemeClr val="accent1"/>
          </a:effectRef>
          <a:fontRef idx="minor">
            <a:schemeClr val="tx1"/>
          </a:fontRef>
        </p:style>
      </p:cxnSp>
      <p:pic>
        <p:nvPicPr>
          <p:cNvPr id="9" name="Picture 8"/>
          <p:cNvPicPr/>
          <p:nvPr userDrawn="1"/>
        </p:nvPicPr>
        <p:blipFill>
          <a:blip r:embed="rId15"/>
          <a:srcRect/>
          <a:stretch>
            <a:fillRect/>
          </a:stretch>
        </p:blipFill>
        <p:spPr>
          <a:xfrm>
            <a:off x="7668344" y="149320"/>
            <a:ext cx="1356742" cy="643255"/>
          </a:xfrm>
          <a:prstGeom prst="rect">
            <a:avLst/>
          </a:prstGeom>
          <a:noFill/>
          <a:ln>
            <a:noFill/>
            <a:prstDash/>
          </a:ln>
        </p:spPr>
      </p:pic>
    </p:spTree>
    <p:extLst>
      <p:ext uri="{BB962C8B-B14F-4D97-AF65-F5344CB8AC3E}">
        <p14:creationId xmlns:p14="http://schemas.microsoft.com/office/powerpoint/2010/main" val="362985852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l" defTabSz="914400" rtl="0" eaLnBrk="1" latinLnBrk="0" hangingPunct="1">
        <a:spcBef>
          <a:spcPct val="0"/>
        </a:spcBef>
        <a:buNone/>
        <a:defRPr lang="en-GB" sz="4000" b="1" kern="1200" dirty="0">
          <a:solidFill>
            <a:srgbClr val="003366"/>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defRPr>
      </a:lvl1pPr>
    </p:titleStyle>
    <p:bodyStyle>
      <a:lvl1pPr marL="457200" indent="-457200" algn="l" defTabSz="914400" rtl="0" eaLnBrk="1" latinLnBrk="0" hangingPunct="1">
        <a:spcBef>
          <a:spcPct val="20000"/>
        </a:spcBef>
        <a:buClr>
          <a:srgbClr val="003366"/>
        </a:buClr>
        <a:buFont typeface="Wingdings" panose="020B0604020202020204" pitchFamily="2" charset="2"/>
        <a:buChar char="§"/>
        <a:defRPr lang="en-US" sz="3200" kern="1200" dirty="0" smtClean="0">
          <a:solidFill>
            <a:schemeClr val="tx2"/>
          </a:solidFill>
          <a:latin typeface="Calibri" panose="020F0502020204030204" pitchFamily="34"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600" kern="1200">
          <a:solidFill>
            <a:schemeClr val="tx2"/>
          </a:solidFill>
          <a:latin typeface="Calibri" panose="020F0502020204030204" pitchFamily="34"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200" kern="1200">
          <a:solidFill>
            <a:srgbClr val="FFC000"/>
          </a:solidFill>
          <a:latin typeface="Calibri" panose="020F0502020204030204" pitchFamily="34" charset="0"/>
          <a:ea typeface="+mn-ea"/>
          <a:cs typeface="Times New Roman" panose="02020603050405020304" pitchFamily="18" charset="0"/>
        </a:defRPr>
      </a:lvl3pPr>
      <a:lvl4pPr marL="1600200" indent="-228600" algn="l" defTabSz="914400" rtl="0" eaLnBrk="1" latinLnBrk="0" hangingPunct="1">
        <a:spcBef>
          <a:spcPct val="20000"/>
        </a:spcBef>
        <a:buFont typeface="Courier New" panose="02070309020205020404" pitchFamily="49" charset="0"/>
        <a:buChar char="o"/>
        <a:defRPr sz="2200" i="1" kern="1200">
          <a:solidFill>
            <a:srgbClr val="FFC000"/>
          </a:solidFill>
          <a:latin typeface="Calibri" panose="020F0502020204030204" pitchFamily="34"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1600" u="sng" kern="1200">
          <a:solidFill>
            <a:srgbClr val="FFC000"/>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060848"/>
            <a:ext cx="7772400" cy="1470025"/>
          </a:xfrm>
        </p:spPr>
        <p:txBody>
          <a:bodyPr>
            <a:normAutofit fontScale="90000"/>
          </a:bodyPr>
          <a:lstStyle/>
          <a:p>
            <a:r>
              <a:rPr lang="en-GB" sz="4400" dirty="0">
                <a:latin typeface="+mj-lt"/>
              </a:rPr>
              <a:t>Employment Lawyers Group NI</a:t>
            </a:r>
            <a:br>
              <a:rPr lang="en-GB" sz="4400" dirty="0">
                <a:latin typeface="+mj-lt"/>
              </a:rPr>
            </a:br>
            <a:r>
              <a:rPr lang="en-GB" sz="2800" dirty="0">
                <a:latin typeface="+mj-lt"/>
              </a:rPr>
              <a:t>Assessing Loss in Employment Tribunal Claims</a:t>
            </a:r>
            <a:br>
              <a:rPr lang="en-GB" sz="2800" dirty="0">
                <a:latin typeface="+mj-lt"/>
              </a:rPr>
            </a:br>
            <a:br>
              <a:rPr lang="en-GB" sz="2800" dirty="0">
                <a:latin typeface="+mj-lt"/>
              </a:rPr>
            </a:br>
            <a:r>
              <a:rPr lang="en-GB" sz="1800" dirty="0">
                <a:latin typeface="+mj-lt"/>
              </a:rPr>
              <a:t>12 January 2023</a:t>
            </a:r>
            <a:br>
              <a:rPr lang="en-GB" sz="1800" dirty="0">
                <a:latin typeface="+mj-lt"/>
              </a:rPr>
            </a:br>
            <a:endParaRPr lang="en-GB" sz="2800" dirty="0">
              <a:latin typeface="+mj-lt"/>
            </a:endParaRPr>
          </a:p>
        </p:txBody>
      </p:sp>
      <p:sp>
        <p:nvSpPr>
          <p:cNvPr id="3" name="Subtitle 2"/>
          <p:cNvSpPr>
            <a:spLocks noGrp="1"/>
          </p:cNvSpPr>
          <p:nvPr>
            <p:ph type="subTitle" idx="1"/>
          </p:nvPr>
        </p:nvSpPr>
        <p:spPr>
          <a:xfrm>
            <a:off x="1187624" y="3886200"/>
            <a:ext cx="6584776" cy="1752600"/>
          </a:xfrm>
        </p:spPr>
        <p:txBody>
          <a:bodyPr>
            <a:normAutofit/>
          </a:bodyPr>
          <a:lstStyle/>
          <a:p>
            <a:pPr algn="l"/>
            <a:r>
              <a:rPr lang="en-GB" sz="2400" b="1" dirty="0">
                <a:solidFill>
                  <a:srgbClr val="003366"/>
                </a:solidFill>
              </a:rPr>
              <a:t>Stephen Burns –  stephen.burns@asmbelfast.com</a:t>
            </a:r>
          </a:p>
          <a:p>
            <a:endParaRPr lang="en-GB" sz="2000" b="1" dirty="0">
              <a:solidFill>
                <a:srgbClr val="003366"/>
              </a:solidFill>
            </a:endParaRPr>
          </a:p>
          <a:p>
            <a:r>
              <a:rPr lang="en-GB" sz="2000" b="1" dirty="0">
                <a:solidFill>
                  <a:srgbClr val="003366"/>
                </a:solidFill>
              </a:rPr>
              <a:t>028 9024 9222 / 0747 600 9560</a:t>
            </a:r>
          </a:p>
        </p:txBody>
      </p:sp>
    </p:spTree>
    <p:extLst>
      <p:ext uri="{BB962C8B-B14F-4D97-AF65-F5344CB8AC3E}">
        <p14:creationId xmlns:p14="http://schemas.microsoft.com/office/powerpoint/2010/main" val="1599343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Defined contribution </a:t>
            </a:r>
            <a:r>
              <a:rPr lang="en-GB" sz="3200" dirty="0">
                <a:latin typeface="+mj-lt"/>
              </a:rPr>
              <a:t>- example</a:t>
            </a:r>
          </a:p>
        </p:txBody>
      </p:sp>
      <p:sp>
        <p:nvSpPr>
          <p:cNvPr id="3" name="Content Placeholder 2"/>
          <p:cNvSpPr>
            <a:spLocks noGrp="1"/>
          </p:cNvSpPr>
          <p:nvPr>
            <p:ph idx="1"/>
          </p:nvPr>
        </p:nvSpPr>
        <p:spPr>
          <a:xfrm>
            <a:off x="498376" y="1052736"/>
            <a:ext cx="8424935" cy="4381947"/>
          </a:xfrm>
        </p:spPr>
        <p:txBody>
          <a:bodyPr>
            <a:normAutofit fontScale="85000" lnSpcReduction="20000"/>
          </a:bodyPr>
          <a:lstStyle/>
          <a:p>
            <a:r>
              <a:rPr lang="en-GB" dirty="0"/>
              <a:t>A DC Pension loss equates to value of the lost employer pension contributions had the Claimant remained in employment less any employer pension contributions earned in alternative employment since dismissal</a:t>
            </a:r>
          </a:p>
          <a:p>
            <a:r>
              <a:rPr lang="en-GB" dirty="0"/>
              <a:t>Example </a:t>
            </a:r>
          </a:p>
          <a:p>
            <a:pPr lvl="1"/>
            <a:r>
              <a:rPr lang="en-GB" dirty="0"/>
              <a:t>DC scheme - employer’s contribution 3% of basic salary</a:t>
            </a:r>
          </a:p>
          <a:p>
            <a:pPr lvl="1"/>
            <a:r>
              <a:rPr lang="en-GB" dirty="0"/>
              <a:t>Female age 40 at date of hearing of 31 March 2022 (also assumed to be the date of dismissal)</a:t>
            </a:r>
          </a:p>
          <a:p>
            <a:pPr lvl="1"/>
            <a:r>
              <a:rPr lang="en-GB" dirty="0"/>
              <a:t>But for claim would have worked to age 65 (further 25 years)</a:t>
            </a:r>
          </a:p>
          <a:p>
            <a:pPr lvl="1"/>
            <a:r>
              <a:rPr lang="en-GB" dirty="0"/>
              <a:t>Basic salary of £40,000 with an increase to £50,000 in 5 years</a:t>
            </a:r>
          </a:p>
          <a:p>
            <a:pPr lvl="1"/>
            <a:r>
              <a:rPr lang="en-GB" dirty="0"/>
              <a:t>For illustration withdrawal factor of 12% applied based on discount recommended in Section B of Ogden Tables for female, employed, not disabled with degree qualification (Level 3)</a:t>
            </a:r>
          </a:p>
          <a:p>
            <a:pPr marL="1371600" lvl="3" indent="0">
              <a:buNone/>
            </a:pPr>
            <a:endParaRPr lang="en-GB" dirty="0"/>
          </a:p>
          <a:p>
            <a:pPr lvl="2"/>
            <a:endParaRPr lang="en-GB" dirty="0"/>
          </a:p>
        </p:txBody>
      </p:sp>
      <p:sp>
        <p:nvSpPr>
          <p:cNvPr id="4" name="Footer Placeholder 3"/>
          <p:cNvSpPr>
            <a:spLocks noGrp="1"/>
          </p:cNvSpPr>
          <p:nvPr>
            <p:ph type="ftr" sz="quarter" idx="11"/>
          </p:nvPr>
        </p:nvSpPr>
        <p:spPr/>
        <p:txBody>
          <a:bodyPr/>
          <a:lstStyle/>
          <a:p>
            <a:pPr algn="ctr"/>
            <a:r>
              <a:rPr lang="en-GB" sz="1200"/>
              <a:t>Pension loss in Employment Tribunal claims</a:t>
            </a: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10</a:t>
            </a:fld>
            <a:endParaRPr lang="en-GB" dirty="0"/>
          </a:p>
        </p:txBody>
      </p:sp>
    </p:spTree>
    <p:extLst>
      <p:ext uri="{BB962C8B-B14F-4D97-AF65-F5344CB8AC3E}">
        <p14:creationId xmlns:p14="http://schemas.microsoft.com/office/powerpoint/2010/main" val="3824778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Calibri"/>
              </a:rPr>
              <a:t>Defined contribution </a:t>
            </a:r>
            <a:r>
              <a:rPr lang="en-GB" sz="3200" dirty="0">
                <a:latin typeface="Calibri"/>
              </a:rPr>
              <a:t> - example</a:t>
            </a:r>
            <a:endParaRPr lang="en-GB" dirty="0"/>
          </a:p>
        </p:txBody>
      </p:sp>
      <p:sp>
        <p:nvSpPr>
          <p:cNvPr id="4" name="Footer Placeholder 3"/>
          <p:cNvSpPr>
            <a:spLocks noGrp="1"/>
          </p:cNvSpPr>
          <p:nvPr>
            <p:ph type="ftr" sz="quarter" idx="11"/>
          </p:nvPr>
        </p:nvSpPr>
        <p:spPr/>
        <p:txBody>
          <a:bodyPr/>
          <a:lstStyle/>
          <a:p>
            <a:pPr algn="ctr"/>
            <a:r>
              <a:rPr lang="en-GB" sz="1200"/>
              <a:t>Pension loss in Employment Tribunal claims</a:t>
            </a: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11</a:t>
            </a:fld>
            <a:endParaRPr lang="en-GB"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225525423"/>
              </p:ext>
            </p:extLst>
          </p:nvPr>
        </p:nvGraphicFramePr>
        <p:xfrm>
          <a:off x="827583" y="1340768"/>
          <a:ext cx="5300501" cy="4400002"/>
        </p:xfrm>
        <a:graphic>
          <a:graphicData uri="http://schemas.openxmlformats.org/drawingml/2006/table">
            <a:tbl>
              <a:tblPr/>
              <a:tblGrid>
                <a:gridCol w="1723919">
                  <a:extLst>
                    <a:ext uri="{9D8B030D-6E8A-4147-A177-3AD203B41FA5}">
                      <a16:colId xmlns:a16="http://schemas.microsoft.com/office/drawing/2014/main" val="20000"/>
                    </a:ext>
                  </a:extLst>
                </a:gridCol>
                <a:gridCol w="320290">
                  <a:extLst>
                    <a:ext uri="{9D8B030D-6E8A-4147-A177-3AD203B41FA5}">
                      <a16:colId xmlns:a16="http://schemas.microsoft.com/office/drawing/2014/main" val="20001"/>
                    </a:ext>
                  </a:extLst>
                </a:gridCol>
                <a:gridCol w="728505">
                  <a:extLst>
                    <a:ext uri="{9D8B030D-6E8A-4147-A177-3AD203B41FA5}">
                      <a16:colId xmlns:a16="http://schemas.microsoft.com/office/drawing/2014/main" val="20002"/>
                    </a:ext>
                  </a:extLst>
                </a:gridCol>
                <a:gridCol w="263769">
                  <a:extLst>
                    <a:ext uri="{9D8B030D-6E8A-4147-A177-3AD203B41FA5}">
                      <a16:colId xmlns:a16="http://schemas.microsoft.com/office/drawing/2014/main" val="20003"/>
                    </a:ext>
                  </a:extLst>
                </a:gridCol>
                <a:gridCol w="932612">
                  <a:extLst>
                    <a:ext uri="{9D8B030D-6E8A-4147-A177-3AD203B41FA5}">
                      <a16:colId xmlns:a16="http://schemas.microsoft.com/office/drawing/2014/main" val="20004"/>
                    </a:ext>
                  </a:extLst>
                </a:gridCol>
                <a:gridCol w="276329">
                  <a:extLst>
                    <a:ext uri="{9D8B030D-6E8A-4147-A177-3AD203B41FA5}">
                      <a16:colId xmlns:a16="http://schemas.microsoft.com/office/drawing/2014/main" val="20005"/>
                    </a:ext>
                  </a:extLst>
                </a:gridCol>
                <a:gridCol w="213527">
                  <a:extLst>
                    <a:ext uri="{9D8B030D-6E8A-4147-A177-3AD203B41FA5}">
                      <a16:colId xmlns:a16="http://schemas.microsoft.com/office/drawing/2014/main" val="20008"/>
                    </a:ext>
                  </a:extLst>
                </a:gridCol>
                <a:gridCol w="678264">
                  <a:extLst>
                    <a:ext uri="{9D8B030D-6E8A-4147-A177-3AD203B41FA5}">
                      <a16:colId xmlns:a16="http://schemas.microsoft.com/office/drawing/2014/main" val="20009"/>
                    </a:ext>
                  </a:extLst>
                </a:gridCol>
                <a:gridCol w="163286">
                  <a:extLst>
                    <a:ext uri="{9D8B030D-6E8A-4147-A177-3AD203B41FA5}">
                      <a16:colId xmlns:a16="http://schemas.microsoft.com/office/drawing/2014/main" val="20010"/>
                    </a:ext>
                  </a:extLst>
                </a:gridCol>
              </a:tblGrid>
              <a:tr h="154351">
                <a:tc gridSpan="2">
                  <a:txBody>
                    <a:bodyPr/>
                    <a:lstStyle/>
                    <a:p>
                      <a:pPr algn="l" fontAlgn="b"/>
                      <a:r>
                        <a:rPr lang="en-GB" sz="900" b="1" i="0" u="none" strike="noStrike" dirty="0">
                          <a:solidFill>
                            <a:srgbClr val="002060"/>
                          </a:solidFill>
                          <a:effectLst/>
                          <a:latin typeface="Verdana"/>
                        </a:rPr>
                        <a:t>Calculation of multipliers</a:t>
                      </a:r>
                    </a:p>
                  </a:txBody>
                  <a:tcPr marL="7790" marR="7790" marT="779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EF3DE"/>
                    </a:solidFill>
                  </a:tcPr>
                </a:tc>
                <a:tc hMerge="1">
                  <a:txBody>
                    <a:bodyPr/>
                    <a:lstStyle/>
                    <a:p>
                      <a:endParaRPr lang="en-GB"/>
                    </a:p>
                  </a:txBody>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F3DE"/>
                    </a:solidFill>
                  </a:tcPr>
                </a:tc>
                <a:extLst>
                  <a:ext uri="{0D108BD9-81ED-4DB2-BD59-A6C34878D82A}">
                    <a16:rowId xmlns:a16="http://schemas.microsoft.com/office/drawing/2014/main" val="10000"/>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1"/>
                  </a:ext>
                </a:extLst>
              </a:tr>
              <a:tr h="141018">
                <a:tc>
                  <a:txBody>
                    <a:bodyPr/>
                    <a:lstStyle/>
                    <a:p>
                      <a:pPr algn="l" fontAlgn="b"/>
                      <a:r>
                        <a:rPr lang="en-GB" sz="800" b="1" i="0" u="none" strike="noStrike" dirty="0">
                          <a:solidFill>
                            <a:srgbClr val="002060"/>
                          </a:solidFill>
                          <a:effectLst/>
                          <a:latin typeface="Verdana"/>
                        </a:rPr>
                        <a:t>Discount rate -1.5%</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2"/>
                  </a:ext>
                </a:extLst>
              </a:tr>
              <a:tr h="141018">
                <a:tc>
                  <a:txBody>
                    <a:bodyPr/>
                    <a:lstStyle/>
                    <a:p>
                      <a:pPr algn="l" fontAlgn="b"/>
                      <a:r>
                        <a:rPr lang="en-GB" sz="800" b="1"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3"/>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dirty="0">
                          <a:solidFill>
                            <a:srgbClr val="002060"/>
                          </a:solidFill>
                          <a:effectLst/>
                          <a:latin typeface="Verdana"/>
                        </a:rPr>
                        <a:t>Non</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a:solidFill>
                            <a:srgbClr val="002060"/>
                          </a:solidFill>
                          <a:effectLst/>
                          <a:latin typeface="Verdana"/>
                        </a:rPr>
                        <a:t>But for</a:t>
                      </a:r>
                    </a:p>
                  </a:txBody>
                  <a:tcPr marL="7790" marR="7790" marT="7790"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4"/>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a:solidFill>
                            <a:srgbClr val="002060"/>
                          </a:solidFill>
                          <a:effectLst/>
                          <a:latin typeface="Verdana"/>
                        </a:rPr>
                        <a:t>adjusted</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a:solidFill>
                            <a:srgbClr val="002060"/>
                          </a:solidFill>
                          <a:effectLst/>
                          <a:latin typeface="Verdana"/>
                        </a:rPr>
                        <a:t>Employed</a:t>
                      </a:r>
                    </a:p>
                  </a:txBody>
                  <a:tcPr marL="7790" marR="7790" marT="7790"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5"/>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US" sz="800" b="1" i="0" u="none" strike="noStrike" dirty="0">
                          <a:solidFill>
                            <a:srgbClr val="002060"/>
                          </a:solidFill>
                          <a:effectLst/>
                          <a:latin typeface="Verdana"/>
                        </a:rPr>
                        <a:t>Level 3</a:t>
                      </a:r>
                      <a:endParaRPr lang="en-GB" sz="800" b="1" i="0" u="none" strike="noStrike" dirty="0">
                        <a:solidFill>
                          <a:srgbClr val="002060"/>
                        </a:solidFill>
                        <a:effectLst/>
                        <a:latin typeface="Verdana"/>
                      </a:endParaRP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6"/>
                  </a:ext>
                </a:extLst>
              </a:tr>
              <a:tr h="141018">
                <a:tc>
                  <a:txBody>
                    <a:bodyPr/>
                    <a:lstStyle/>
                    <a:p>
                      <a:pPr algn="l" fontAlgn="b"/>
                      <a:r>
                        <a:rPr lang="en-GB" sz="800" b="0" i="0" u="none" strike="noStrike" dirty="0">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a:solidFill>
                            <a:srgbClr val="002060"/>
                          </a:solidFill>
                          <a:effectLst/>
                          <a:latin typeface="Verdana"/>
                        </a:rPr>
                        <a:t>Not disabled</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7"/>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dirty="0">
                          <a:solidFill>
                            <a:srgbClr val="002060"/>
                          </a:solidFill>
                          <a:effectLst/>
                          <a:latin typeface="Verdana"/>
                        </a:rPr>
                        <a:t>12.0%</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8"/>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endParaRPr lang="en-GB" sz="800" b="1" i="0" u="none" strike="noStrike" dirty="0">
                        <a:solidFill>
                          <a:srgbClr val="002060"/>
                        </a:solidFill>
                        <a:effectLst/>
                        <a:latin typeface="Verdana"/>
                      </a:endParaRP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9"/>
                  </a:ext>
                </a:extLst>
              </a:tr>
              <a:tr h="141018">
                <a:tc>
                  <a:txBody>
                    <a:bodyPr/>
                    <a:lstStyle/>
                    <a:p>
                      <a:pPr algn="l" fontAlgn="b"/>
                      <a:r>
                        <a:rPr lang="en-GB" sz="800" b="0" i="0" u="none" strike="noStrike" dirty="0">
                          <a:solidFill>
                            <a:srgbClr val="002060"/>
                          </a:solidFill>
                          <a:effectLst/>
                          <a:latin typeface="Verdana"/>
                        </a:rPr>
                        <a:t>Loss for life (age 40 at DOH)</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76.24</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2"/>
                  </a:ext>
                </a:extLst>
              </a:tr>
              <a:tr h="169657">
                <a:tc>
                  <a:txBody>
                    <a:bodyPr/>
                    <a:lstStyle/>
                    <a:p>
                      <a:pPr algn="l" fontAlgn="b"/>
                      <a:endParaRPr lang="en-GB" sz="800" b="0" i="0" u="none" strike="noStrike" dirty="0">
                        <a:solidFill>
                          <a:srgbClr val="002060"/>
                        </a:solidFill>
                        <a:effectLst/>
                        <a:latin typeface="Verdana"/>
                      </a:endParaRP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3"/>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4"/>
                  </a:ext>
                </a:extLst>
              </a:tr>
              <a:tr h="141018">
                <a:tc>
                  <a:txBody>
                    <a:bodyPr/>
                    <a:lstStyle/>
                    <a:p>
                      <a:pPr algn="l" fontAlgn="b"/>
                      <a:r>
                        <a:rPr lang="en-GB" sz="800" b="0" i="0" u="none" strike="noStrike" dirty="0">
                          <a:solidFill>
                            <a:srgbClr val="002060"/>
                          </a:solidFill>
                          <a:effectLst/>
                          <a:latin typeface="Verdana"/>
                        </a:rPr>
                        <a:t>Loss of earn age 40 to age 65</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29.71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dirty="0">
                          <a:solidFill>
                            <a:srgbClr val="002060"/>
                          </a:solidFill>
                          <a:effectLst/>
                          <a:latin typeface="Verdana"/>
                        </a:rPr>
                        <a:t>26.14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5"/>
                  </a:ext>
                </a:extLst>
              </a:tr>
              <a:tr h="141018">
                <a:tc>
                  <a:txBody>
                    <a:bodyPr/>
                    <a:lstStyle/>
                    <a:p>
                      <a:pPr algn="l" fontAlgn="b"/>
                      <a:endParaRPr lang="en-GB" sz="800" b="0" i="0" u="none" strike="noStrike" dirty="0">
                        <a:solidFill>
                          <a:srgbClr val="002060"/>
                        </a:solidFill>
                        <a:effectLst/>
                        <a:latin typeface="Verdana"/>
                      </a:endParaRP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6"/>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7"/>
                  </a:ext>
                </a:extLst>
              </a:tr>
              <a:tr h="141018">
                <a:tc gridSpan="2">
                  <a:txBody>
                    <a:bodyPr/>
                    <a:lstStyle/>
                    <a:p>
                      <a:pPr algn="l" fontAlgn="b"/>
                      <a:r>
                        <a:rPr lang="en-GB" sz="800" b="0" i="0" u="none" strike="noStrike">
                          <a:solidFill>
                            <a:srgbClr val="002060"/>
                          </a:solidFill>
                          <a:effectLst/>
                          <a:latin typeface="Verdana"/>
                        </a:rPr>
                        <a:t>Loss of pension from age 65</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hMerge="1">
                  <a:txBody>
                    <a:bodyPr/>
                    <a:lstStyle/>
                    <a:p>
                      <a:endParaRPr lang="en-GB"/>
                    </a:p>
                  </a:txBody>
                  <a:tcPr/>
                </a:tc>
                <a:tc>
                  <a:txBody>
                    <a:bodyPr/>
                    <a:lstStyle/>
                    <a:p>
                      <a:pPr algn="r" fontAlgn="b"/>
                      <a:r>
                        <a:rPr lang="en-GB" sz="800" b="0" i="0" u="none" strike="noStrike" dirty="0">
                          <a:solidFill>
                            <a:srgbClr val="002060"/>
                          </a:solidFill>
                          <a:effectLst/>
                          <a:latin typeface="Verdana"/>
                        </a:rPr>
                        <a:t>46.53</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dirty="0">
                          <a:solidFill>
                            <a:srgbClr val="002060"/>
                          </a:solidFill>
                          <a:effectLst/>
                          <a:latin typeface="Verdana"/>
                        </a:rPr>
                        <a:t>40.95             </a:t>
                      </a:r>
                    </a:p>
                  </a:txBody>
                  <a:tcPr marL="7790" marR="7790" marT="7790" marB="0" anchor="b">
                    <a:lnL>
                      <a:noFill/>
                    </a:lnL>
                    <a:lnR>
                      <a:noFill/>
                    </a:lnR>
                    <a:lnT>
                      <a:noFill/>
                    </a:lnT>
                    <a:lnB>
                      <a:noFill/>
                    </a:lnB>
                    <a:solidFill>
                      <a:srgbClr val="FEF3DE"/>
                    </a:solidFill>
                  </a:tcPr>
                </a:tc>
                <a:tc>
                  <a:txBody>
                    <a:bodyPr/>
                    <a:lstStyle/>
                    <a:p>
                      <a:pPr algn="l" fontAlgn="b"/>
                      <a:r>
                        <a:rPr lang="en-GB" sz="800" b="1"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gridSpan="2">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hMerge="1">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8"/>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9"/>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1" i="0" u="none" strike="noStrike" dirty="0">
                          <a:solidFill>
                            <a:srgbClr val="002060"/>
                          </a:solidFill>
                          <a:effectLst/>
                          <a:latin typeface="Verdana"/>
                        </a:rPr>
                        <a:t>No. of years</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w="6350" cap="flat" cmpd="sng" algn="ctr">
                      <a:noFill/>
                      <a:prstDash val="solid"/>
                      <a:round/>
                      <a:headEnd type="none" w="med" len="med"/>
                      <a:tailEnd type="none" w="med" len="med"/>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3"/>
                  </a:ext>
                </a:extLst>
              </a:tr>
              <a:tr h="141018">
                <a:tc>
                  <a:txBody>
                    <a:bodyPr/>
                    <a:lstStyle/>
                    <a:p>
                      <a:pPr algn="l" fontAlgn="b"/>
                      <a:r>
                        <a:rPr lang="en-GB" sz="800" b="1" i="0" u="none" strike="noStrike">
                          <a:solidFill>
                            <a:srgbClr val="002060"/>
                          </a:solidFill>
                          <a:effectLst/>
                          <a:latin typeface="Verdana"/>
                        </a:rPr>
                        <a:t>Splits - loss ER pension</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4"/>
                  </a:ext>
                </a:extLst>
              </a:tr>
              <a:tr h="188302">
                <a:tc>
                  <a:txBody>
                    <a:bodyPr/>
                    <a:lstStyle/>
                    <a:p>
                      <a:pPr algn="l" fontAlgn="b"/>
                      <a:r>
                        <a:rPr lang="en-GB" sz="800" b="0" i="0" u="none" strike="noStrike" dirty="0">
                          <a:solidFill>
                            <a:srgbClr val="002060"/>
                          </a:solidFill>
                          <a:effectLst/>
                          <a:latin typeface="Verdana"/>
                        </a:rPr>
                        <a:t>01-Apr-22</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31-Mar-27</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5.00</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4.47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5"/>
                  </a:ext>
                </a:extLst>
              </a:tr>
              <a:tr h="141018">
                <a:tc>
                  <a:txBody>
                    <a:bodyPr/>
                    <a:lstStyle/>
                    <a:p>
                      <a:pPr algn="l" fontAlgn="b"/>
                      <a:r>
                        <a:rPr lang="en-GB" sz="800" b="0" i="0" u="none" strike="noStrike" dirty="0">
                          <a:solidFill>
                            <a:srgbClr val="002060"/>
                          </a:solidFill>
                          <a:effectLst/>
                          <a:latin typeface="Verdana"/>
                        </a:rPr>
                        <a:t>01-Apr-27</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31-Mar-47</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20.00</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21.68 </a:t>
                      </a:r>
                    </a:p>
                  </a:txBody>
                  <a:tcPr marL="7790" marR="7790" marT="7790"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6"/>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26.14 </a:t>
                      </a:r>
                    </a:p>
                  </a:txBody>
                  <a:tcPr marL="7790" marR="7790" marT="779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7"/>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8"/>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9"/>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0"/>
                  </a:ext>
                </a:extLst>
              </a:tr>
              <a:tr h="149313">
                <a:tc gridSpan="2">
                  <a:txBody>
                    <a:bodyPr/>
                    <a:lstStyle/>
                    <a:p>
                      <a:pPr algn="l" fontAlgn="b"/>
                      <a:r>
                        <a:rPr lang="en-GB" sz="800" b="1" i="0" u="none" strike="noStrike" dirty="0">
                          <a:solidFill>
                            <a:srgbClr val="002060"/>
                          </a:solidFill>
                          <a:effectLst/>
                          <a:latin typeface="Verdana"/>
                        </a:rPr>
                        <a:t>Discount factor for future lump sums</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hMerge="1">
                  <a:txBody>
                    <a:bodyPr/>
                    <a:lstStyle/>
                    <a:p>
                      <a:endParaRPr lang="en-GB"/>
                    </a:p>
                  </a:txBody>
                  <a:tcPr/>
                </a:tc>
                <a:tc>
                  <a:txBody>
                    <a:bodyPr/>
                    <a:lstStyle/>
                    <a:p>
                      <a:pPr algn="r"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1"/>
                  </a:ext>
                </a:extLst>
              </a:tr>
              <a:tr h="149313">
                <a:tc>
                  <a:txBody>
                    <a:bodyPr/>
                    <a:lstStyle/>
                    <a:p>
                      <a:pPr algn="l" fontAlgn="b"/>
                      <a:r>
                        <a:rPr lang="en-GB" sz="800" b="0" i="0" u="none" strike="noStrike" dirty="0">
                          <a:solidFill>
                            <a:srgbClr val="002060"/>
                          </a:solidFill>
                          <a:effectLst/>
                          <a:latin typeface="Verdana"/>
                        </a:rPr>
                        <a:t>01-Apr-22</a:t>
                      </a:r>
                    </a:p>
                  </a:txBody>
                  <a:tcPr marL="7790" marR="7790" marT="7790"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31-Mar-47</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r" fontAlgn="b"/>
                      <a:r>
                        <a:rPr lang="en-GB" sz="800" b="0" i="0" u="none" strike="noStrike" dirty="0">
                          <a:solidFill>
                            <a:srgbClr val="002060"/>
                          </a:solidFill>
                          <a:effectLst/>
                          <a:latin typeface="Verdana"/>
                        </a:rPr>
                        <a:t>25.00</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a:noFill/>
                    </a:lnB>
                    <a:solidFill>
                      <a:srgbClr val="FEF3DE"/>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800" b="0" i="0" u="none" strike="noStrike" dirty="0">
                          <a:solidFill>
                            <a:srgbClr val="002060"/>
                          </a:solidFill>
                          <a:effectLst/>
                          <a:latin typeface="Verdana"/>
                        </a:rPr>
                        <a:t> </a:t>
                      </a:r>
                      <a:r>
                        <a:rPr lang="en-US" sz="800" b="1" i="0" u="none" strike="noStrike" dirty="0">
                          <a:solidFill>
                            <a:srgbClr val="002060"/>
                          </a:solidFill>
                          <a:effectLst/>
                          <a:latin typeface="Verdana"/>
                        </a:rPr>
                        <a:t>1</a:t>
                      </a:r>
                      <a:r>
                        <a:rPr lang="en-GB" sz="800" b="1" i="0" u="none" strike="noStrike" dirty="0">
                          <a:solidFill>
                            <a:srgbClr val="002060"/>
                          </a:solidFill>
                          <a:effectLst/>
                          <a:latin typeface="Verdana"/>
                        </a:rPr>
                        <a:t>.4591</a:t>
                      </a:r>
                    </a:p>
                    <a:p>
                      <a:pPr algn="l" fontAlgn="b"/>
                      <a:endParaRPr lang="en-GB" sz="800" b="0" i="0" u="none" strike="noStrike" dirty="0">
                        <a:solidFill>
                          <a:srgbClr val="002060"/>
                        </a:solidFill>
                        <a:effectLst/>
                        <a:latin typeface="Verdana"/>
                      </a:endParaRPr>
                    </a:p>
                  </a:txBody>
                  <a:tcPr marL="7790" marR="7790" marT="7790" marB="0" anchor="b">
                    <a:lnL>
                      <a:noFill/>
                    </a:lnL>
                    <a:lnR>
                      <a:noFill/>
                    </a:lnR>
                    <a:lnT>
                      <a:noFill/>
                    </a:lnT>
                    <a:lnB>
                      <a:noFill/>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2"/>
                  </a:ext>
                </a:extLst>
              </a:tr>
              <a:tr h="141018">
                <a:tc>
                  <a:txBody>
                    <a:bodyPr/>
                    <a:lstStyle/>
                    <a:p>
                      <a:pPr algn="l" fontAlgn="b"/>
                      <a:r>
                        <a:rPr lang="en-GB" sz="800" b="0" i="0" u="none" strike="noStrike">
                          <a:solidFill>
                            <a:srgbClr val="002060"/>
                          </a:solidFill>
                          <a:effectLst/>
                          <a:latin typeface="Verdana"/>
                        </a:rPr>
                        <a:t> </a:t>
                      </a:r>
                    </a:p>
                  </a:txBody>
                  <a:tcPr marL="7790" marR="7790" marT="779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800" b="0" i="0" u="none" strike="noStrike" dirty="0">
                          <a:solidFill>
                            <a:srgbClr val="002060"/>
                          </a:solidFill>
                          <a:effectLst/>
                          <a:latin typeface="Verdana"/>
                        </a:rPr>
                        <a:t> </a:t>
                      </a:r>
                    </a:p>
                  </a:txBody>
                  <a:tcPr marL="7790" marR="7790" marT="7790"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800" b="0" i="0" u="none" strike="noStrike">
                          <a:solidFill>
                            <a:srgbClr val="002060"/>
                          </a:solidFill>
                          <a:effectLst/>
                          <a:latin typeface="Verdana"/>
                        </a:rPr>
                        <a:t> </a:t>
                      </a:r>
                    </a:p>
                  </a:txBody>
                  <a:tcPr marL="7790" marR="7790" marT="7790"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800" b="0" i="0" u="none" strike="noStrike" dirty="0">
                          <a:solidFill>
                            <a:srgbClr val="002060"/>
                          </a:solidFill>
                          <a:effectLst/>
                          <a:latin typeface="Verdana"/>
                        </a:rPr>
                        <a:t> </a:t>
                      </a:r>
                    </a:p>
                  </a:txBody>
                  <a:tcPr marL="7790" marR="7790" marT="779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F3DE"/>
                    </a:solidFill>
                  </a:tcPr>
                </a:tc>
                <a:extLst>
                  <a:ext uri="{0D108BD9-81ED-4DB2-BD59-A6C34878D82A}">
                    <a16:rowId xmlns:a16="http://schemas.microsoft.com/office/drawing/2014/main" val="10033"/>
                  </a:ext>
                </a:extLst>
              </a:tr>
            </a:tbl>
          </a:graphicData>
        </a:graphic>
      </p:graphicFrame>
    </p:spTree>
    <p:extLst>
      <p:ext uri="{BB962C8B-B14F-4D97-AF65-F5344CB8AC3E}">
        <p14:creationId xmlns:p14="http://schemas.microsoft.com/office/powerpoint/2010/main" val="368944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Defined contribution </a:t>
            </a:r>
            <a:r>
              <a:rPr lang="en-GB" sz="3200" dirty="0">
                <a:latin typeface="+mj-lt"/>
              </a:rPr>
              <a:t> - example</a:t>
            </a:r>
            <a:endParaRPr lang="en-GB" dirty="0">
              <a:latin typeface="+mj-lt"/>
            </a:endParaRPr>
          </a:p>
        </p:txBody>
      </p:sp>
      <p:sp>
        <p:nvSpPr>
          <p:cNvPr id="4" name="Footer Placeholder 3"/>
          <p:cNvSpPr>
            <a:spLocks noGrp="1"/>
          </p:cNvSpPr>
          <p:nvPr>
            <p:ph type="ftr" sz="quarter" idx="11"/>
          </p:nvPr>
        </p:nvSpPr>
        <p:spPr/>
        <p:txBody>
          <a:bodyPr/>
          <a:lstStyle/>
          <a:p>
            <a:pPr algn="ctr"/>
            <a:r>
              <a:rPr lang="en-GB" sz="1200"/>
              <a:t>Pension loss in Employment Tribunal claims</a:t>
            </a: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12</a:t>
            </a:fld>
            <a:endParaRPr lang="en-GB" dirty="0"/>
          </a:p>
        </p:txBody>
      </p:sp>
      <p:sp>
        <p:nvSpPr>
          <p:cNvPr id="3" name="Content Placeholder 2"/>
          <p:cNvSpPr>
            <a:spLocks noGrp="1"/>
          </p:cNvSpPr>
          <p:nvPr>
            <p:ph idx="1"/>
          </p:nvPr>
        </p:nvSpPr>
        <p:spPr/>
        <p:txBody>
          <a:bodyPr/>
          <a:lstStyle/>
          <a:p>
            <a:pPr lvl="2"/>
            <a:endParaRPr lang="en-GB" dirty="0"/>
          </a:p>
          <a:p>
            <a:pPr lvl="2"/>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386176738"/>
              </p:ext>
            </p:extLst>
          </p:nvPr>
        </p:nvGraphicFramePr>
        <p:xfrm>
          <a:off x="1043608" y="1986136"/>
          <a:ext cx="6748261" cy="2642357"/>
        </p:xfrm>
        <a:graphic>
          <a:graphicData uri="http://schemas.openxmlformats.org/drawingml/2006/table">
            <a:tbl>
              <a:tblPr/>
              <a:tblGrid>
                <a:gridCol w="124840">
                  <a:extLst>
                    <a:ext uri="{9D8B030D-6E8A-4147-A177-3AD203B41FA5}">
                      <a16:colId xmlns:a16="http://schemas.microsoft.com/office/drawing/2014/main" val="20000"/>
                    </a:ext>
                  </a:extLst>
                </a:gridCol>
                <a:gridCol w="863472">
                  <a:extLst>
                    <a:ext uri="{9D8B030D-6E8A-4147-A177-3AD203B41FA5}">
                      <a16:colId xmlns:a16="http://schemas.microsoft.com/office/drawing/2014/main" val="20001"/>
                    </a:ext>
                  </a:extLst>
                </a:gridCol>
                <a:gridCol w="894682">
                  <a:extLst>
                    <a:ext uri="{9D8B030D-6E8A-4147-A177-3AD203B41FA5}">
                      <a16:colId xmlns:a16="http://schemas.microsoft.com/office/drawing/2014/main" val="20002"/>
                    </a:ext>
                  </a:extLst>
                </a:gridCol>
                <a:gridCol w="208065">
                  <a:extLst>
                    <a:ext uri="{9D8B030D-6E8A-4147-A177-3AD203B41FA5}">
                      <a16:colId xmlns:a16="http://schemas.microsoft.com/office/drawing/2014/main" val="20003"/>
                    </a:ext>
                  </a:extLst>
                </a:gridCol>
                <a:gridCol w="863472">
                  <a:extLst>
                    <a:ext uri="{9D8B030D-6E8A-4147-A177-3AD203B41FA5}">
                      <a16:colId xmlns:a16="http://schemas.microsoft.com/office/drawing/2014/main" val="20004"/>
                    </a:ext>
                  </a:extLst>
                </a:gridCol>
                <a:gridCol w="873876">
                  <a:extLst>
                    <a:ext uri="{9D8B030D-6E8A-4147-A177-3AD203B41FA5}">
                      <a16:colId xmlns:a16="http://schemas.microsoft.com/office/drawing/2014/main" val="20005"/>
                    </a:ext>
                  </a:extLst>
                </a:gridCol>
                <a:gridCol w="863472">
                  <a:extLst>
                    <a:ext uri="{9D8B030D-6E8A-4147-A177-3AD203B41FA5}">
                      <a16:colId xmlns:a16="http://schemas.microsoft.com/office/drawing/2014/main" val="20006"/>
                    </a:ext>
                  </a:extLst>
                </a:gridCol>
                <a:gridCol w="832263">
                  <a:extLst>
                    <a:ext uri="{9D8B030D-6E8A-4147-A177-3AD203B41FA5}">
                      <a16:colId xmlns:a16="http://schemas.microsoft.com/office/drawing/2014/main" val="20007"/>
                    </a:ext>
                  </a:extLst>
                </a:gridCol>
                <a:gridCol w="197662">
                  <a:extLst>
                    <a:ext uri="{9D8B030D-6E8A-4147-A177-3AD203B41FA5}">
                      <a16:colId xmlns:a16="http://schemas.microsoft.com/office/drawing/2014/main" val="20008"/>
                    </a:ext>
                  </a:extLst>
                </a:gridCol>
                <a:gridCol w="873876">
                  <a:extLst>
                    <a:ext uri="{9D8B030D-6E8A-4147-A177-3AD203B41FA5}">
                      <a16:colId xmlns:a16="http://schemas.microsoft.com/office/drawing/2014/main" val="20009"/>
                    </a:ext>
                  </a:extLst>
                </a:gridCol>
                <a:gridCol w="152581">
                  <a:extLst>
                    <a:ext uri="{9D8B030D-6E8A-4147-A177-3AD203B41FA5}">
                      <a16:colId xmlns:a16="http://schemas.microsoft.com/office/drawing/2014/main" val="20010"/>
                    </a:ext>
                  </a:extLst>
                </a:gridCol>
              </a:tblGrid>
              <a:tr h="0">
                <a:tc>
                  <a:txBody>
                    <a:bodyPr/>
                    <a:lstStyle/>
                    <a:p>
                      <a:pPr algn="l" fontAlgn="b"/>
                      <a:r>
                        <a:rPr lang="en-GB" sz="950" b="0" i="0" u="none" strike="noStrike" dirty="0">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EF3DE"/>
                    </a:solidFill>
                  </a:tcPr>
                </a:tc>
                <a:tc gridSpan="5">
                  <a:txBody>
                    <a:bodyPr/>
                    <a:lstStyle/>
                    <a:p>
                      <a:pPr algn="l" fontAlgn="b"/>
                      <a:r>
                        <a:rPr lang="en-GB" sz="950" b="1" i="0" u="none" strike="noStrike" dirty="0">
                          <a:solidFill>
                            <a:srgbClr val="002060"/>
                          </a:solidFill>
                          <a:effectLst/>
                          <a:latin typeface="Verdana"/>
                        </a:rPr>
                        <a:t>Employer's pension contributions</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EF3DE"/>
                    </a:solidFill>
                  </a:tcPr>
                </a:tc>
                <a:tc hMerge="1">
                  <a:txBody>
                    <a:bodyPr/>
                    <a:lstStyle/>
                    <a:p>
                      <a:endParaRPr lang="en-GB"/>
                    </a:p>
                  </a:txBody>
                  <a:tcPr>
                    <a:lnL w="12700" cmpd="sng">
                      <a:noFill/>
                      <a:prstDash val="solid"/>
                    </a:ln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F3DE"/>
                    </a:solidFill>
                  </a:tcPr>
                </a:tc>
                <a:extLst>
                  <a:ext uri="{0D108BD9-81ED-4DB2-BD59-A6C34878D82A}">
                    <a16:rowId xmlns:a16="http://schemas.microsoft.com/office/drawing/2014/main" val="10000"/>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1"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w="12700" cmpd="sng">
                      <a:noFill/>
                      <a:prstDash val="solid"/>
                    </a:lnT>
                    <a:lnB>
                      <a:noFill/>
                    </a:lnB>
                    <a:lnTlToBr w="12700" cmpd="sng">
                      <a:noFill/>
                      <a:prstDash val="solid"/>
                    </a:lnTlToBr>
                    <a:lnBlToTr w="12700" cmpd="sng">
                      <a:noFill/>
                      <a:prstDash val="solid"/>
                    </a:lnBlToTr>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1"/>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3">
                  <a:txBody>
                    <a:bodyPr/>
                    <a:lstStyle/>
                    <a:p>
                      <a:pPr algn="l" fontAlgn="b"/>
                      <a:r>
                        <a:rPr lang="en-GB" sz="950" b="1" i="0" u="none" strike="noStrike" dirty="0">
                          <a:solidFill>
                            <a:srgbClr val="002060"/>
                          </a:solidFill>
                          <a:effectLst/>
                          <a:latin typeface="Verdana"/>
                        </a:rPr>
                        <a:t>Future -</a:t>
                      </a:r>
                      <a:r>
                        <a:rPr lang="en-GB" sz="950" b="1" i="0" u="none" strike="noStrike" kern="1200" dirty="0">
                          <a:solidFill>
                            <a:srgbClr val="002060"/>
                          </a:solidFill>
                          <a:effectLst/>
                          <a:latin typeface="Verdana"/>
                          <a:ea typeface="+mn-ea"/>
                          <a:cs typeface="+mn-cs"/>
                        </a:rPr>
                        <a:t>1.5% </a:t>
                      </a:r>
                      <a:r>
                        <a:rPr lang="en-GB" sz="950" b="1" i="0" u="none" strike="noStrike" dirty="0">
                          <a:solidFill>
                            <a:srgbClr val="002060"/>
                          </a:solidFill>
                          <a:effectLst/>
                          <a:latin typeface="Verdana"/>
                        </a:rPr>
                        <a:t>discount</a:t>
                      </a: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EF3DE"/>
                    </a:solidFill>
                  </a:tcPr>
                </a:tc>
                <a:tc hMerge="1">
                  <a:txBody>
                    <a:bodyPr/>
                    <a:lstStyle/>
                    <a:p>
                      <a:endParaRPr lang="en-GB"/>
                    </a:p>
                  </a:txBody>
                  <a:tcPr>
                    <a:lnL w="12700" cmpd="sng">
                      <a:noFill/>
                      <a:prstDash val="solid"/>
                    </a:lnL>
                    <a:lnT w="12700" cmpd="sng">
                      <a:noFill/>
                      <a:prstDash val="solid"/>
                    </a:lnT>
                  </a:tcPr>
                </a:tc>
                <a:tc hMerge="1">
                  <a:txBody>
                    <a:bodyPr/>
                    <a:lstStyle/>
                    <a:p>
                      <a:endParaRPr lang="en-GB"/>
                    </a:p>
                  </a:txBody>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2"/>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w="12700" cmpd="sng">
                      <a:noFill/>
                      <a:prstDash val="solid"/>
                    </a:lnT>
                    <a:lnB>
                      <a:noFill/>
                    </a:lnB>
                    <a:lnTlToBr w="12700" cmpd="sng">
                      <a:noFill/>
                      <a:prstDash val="solid"/>
                    </a:lnTlToBr>
                    <a:lnBlToTr w="12700" cmpd="sng">
                      <a:noFill/>
                      <a:prstDash val="solid"/>
                    </a:lnBlToTr>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3"/>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gridSpan="2">
                  <a:txBody>
                    <a:bodyPr/>
                    <a:lstStyle/>
                    <a:p>
                      <a:pPr algn="ctr" fontAlgn="b"/>
                      <a:r>
                        <a:rPr lang="en-GB" sz="950" b="1" i="0" u="none" strike="noStrike">
                          <a:solidFill>
                            <a:srgbClr val="002060"/>
                          </a:solidFill>
                          <a:effectLst/>
                          <a:latin typeface="Verdana"/>
                        </a:rPr>
                        <a:t>Annual employer's </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4"/>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 Annual</a:t>
                      </a:r>
                    </a:p>
                  </a:txBody>
                  <a:tcPr marL="9525" marR="9525" marT="9525" marB="0" anchor="b">
                    <a:lnL>
                      <a:noFill/>
                    </a:lnL>
                    <a:lnR>
                      <a:noFill/>
                    </a:lnR>
                    <a:lnT>
                      <a:noFill/>
                    </a:lnT>
                    <a:lnB>
                      <a:noFill/>
                    </a:lnB>
                    <a:solidFill>
                      <a:srgbClr val="FEF3DE"/>
                    </a:solidFill>
                  </a:tcPr>
                </a:tc>
                <a:tc gridSpan="2">
                  <a:txBody>
                    <a:bodyPr/>
                    <a:lstStyle/>
                    <a:p>
                      <a:pPr algn="ctr" fontAlgn="b"/>
                      <a:r>
                        <a:rPr lang="en-GB" sz="950" b="1" i="0" u="none" strike="noStrike" dirty="0">
                          <a:solidFill>
                            <a:srgbClr val="002060"/>
                          </a:solidFill>
                          <a:effectLst/>
                          <a:latin typeface="Verdana"/>
                        </a:rPr>
                        <a:t> pension</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Total in</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5"/>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1" i="0" u="none" strike="noStrike">
                          <a:solidFill>
                            <a:srgbClr val="002060"/>
                          </a:solidFill>
                          <a:effectLst/>
                          <a:latin typeface="Verdana"/>
                        </a:rPr>
                        <a:t>From</a:t>
                      </a:r>
                    </a:p>
                  </a:txBody>
                  <a:tcPr marL="9525" marR="9525" marT="9525" marB="0" anchor="b">
                    <a:lnL>
                      <a:noFill/>
                    </a:lnL>
                    <a:lnR>
                      <a:noFill/>
                    </a:lnR>
                    <a:lnT>
                      <a:noFill/>
                    </a:lnT>
                    <a:lnB>
                      <a:noFill/>
                    </a:lnB>
                    <a:solidFill>
                      <a:srgbClr val="FEF3DE"/>
                    </a:solidFill>
                  </a:tcPr>
                </a:tc>
                <a:tc>
                  <a:txBody>
                    <a:bodyPr/>
                    <a:lstStyle/>
                    <a:p>
                      <a:pPr algn="l" fontAlgn="b"/>
                      <a:r>
                        <a:rPr lang="en-GB" sz="950" b="1" i="0" u="none" strike="noStrike" dirty="0">
                          <a:solidFill>
                            <a:srgbClr val="002060"/>
                          </a:solidFill>
                          <a:effectLst/>
                          <a:latin typeface="Verdana"/>
                        </a:rPr>
                        <a:t>To</a:t>
                      </a: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gross</a:t>
                      </a:r>
                    </a:p>
                  </a:txBody>
                  <a:tcPr marL="9525" marR="9525" marT="9525" marB="0" anchor="b">
                    <a:lnL>
                      <a:noFill/>
                    </a:lnL>
                    <a:lnR>
                      <a:noFill/>
                    </a:lnR>
                    <a:lnT>
                      <a:noFill/>
                    </a:lnT>
                    <a:lnB>
                      <a:noFill/>
                    </a:lnB>
                    <a:solidFill>
                      <a:srgbClr val="FEF3DE"/>
                    </a:solidFill>
                  </a:tcPr>
                </a:tc>
                <a:tc gridSpan="2">
                  <a:txBody>
                    <a:bodyPr/>
                    <a:lstStyle/>
                    <a:p>
                      <a:pPr algn="ctr" fontAlgn="b"/>
                      <a:r>
                        <a:rPr lang="en-GB" sz="950" b="1" i="0" u="none" strike="noStrike">
                          <a:solidFill>
                            <a:srgbClr val="002060"/>
                          </a:solidFill>
                          <a:effectLst/>
                          <a:latin typeface="Verdana"/>
                        </a:rPr>
                        <a:t>contribution</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hMerge="1">
                  <a:txBody>
                    <a:bodyPr/>
                    <a:lstStyle/>
                    <a:p>
                      <a:endParaRPr lang="en-GB"/>
                    </a:p>
                  </a:txBody>
                  <a:tcPr/>
                </a:tc>
                <a:tc>
                  <a:txBody>
                    <a:bodyPr/>
                    <a:lstStyle/>
                    <a:p>
                      <a:pPr algn="r" fontAlgn="b"/>
                      <a:r>
                        <a:rPr lang="en-GB" sz="950" b="1" i="0" u="none" strike="noStrike">
                          <a:solidFill>
                            <a:srgbClr val="002060"/>
                          </a:solidFill>
                          <a:effectLst/>
                          <a:latin typeface="Verdana"/>
                        </a:rPr>
                        <a:t>Multiplier</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period</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6"/>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 </a:t>
                      </a: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1" i="0" u="none" strike="noStrike">
                          <a:solidFill>
                            <a:srgbClr val="002060"/>
                          </a:solidFill>
                          <a:effectLst/>
                          <a:latin typeface="Verdana"/>
                        </a:rPr>
                        <a:t>£</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7"/>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 </a:t>
                      </a: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8"/>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9"/>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01-Apr-22</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31-Mar-27</a:t>
                      </a: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40,000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3%</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1,200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4.47</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5,364</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0"/>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01-Apr-27</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to age 65</a:t>
                      </a: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50,000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3%</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1,500        </a:t>
                      </a:r>
                    </a:p>
                  </a:txBody>
                  <a:tcPr marL="9525" marR="9525" marT="9525" marB="0" anchor="b">
                    <a:lnL>
                      <a:noFill/>
                    </a:lnL>
                    <a:lnR>
                      <a:noFill/>
                    </a:lnR>
                    <a:lnT>
                      <a:noFill/>
                    </a:lnT>
                    <a:lnB>
                      <a:noFill/>
                    </a:lnB>
                    <a:solidFill>
                      <a:srgbClr val="FEF3DE"/>
                    </a:solidFill>
                  </a:tcPr>
                </a:tc>
                <a:tc>
                  <a:txBody>
                    <a:bodyPr/>
                    <a:lstStyle/>
                    <a:p>
                      <a:pPr algn="r" fontAlgn="b"/>
                      <a:r>
                        <a:rPr lang="en-US" sz="950" b="0" i="0" u="none" strike="noStrike" dirty="0">
                          <a:solidFill>
                            <a:srgbClr val="002060"/>
                          </a:solidFill>
                          <a:effectLst/>
                          <a:latin typeface="Verdana"/>
                        </a:rPr>
                        <a:t>2</a:t>
                      </a:r>
                      <a:r>
                        <a:rPr lang="en-GB" sz="950" b="0" i="0" u="none" strike="noStrike" dirty="0">
                          <a:solidFill>
                            <a:srgbClr val="002060"/>
                          </a:solidFill>
                          <a:effectLst/>
                          <a:latin typeface="Verdana"/>
                        </a:rPr>
                        <a:t>1.68</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32,520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1"/>
                  </a:ext>
                </a:extLst>
              </a:tr>
              <a:tr h="186604">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26.14 </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2"/>
                  </a:ext>
                </a:extLst>
              </a:tr>
              <a:tr h="186604">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5">
                  <a:txBody>
                    <a:bodyPr/>
                    <a:lstStyle/>
                    <a:p>
                      <a:pPr algn="l" fontAlgn="b"/>
                      <a:r>
                        <a:rPr lang="en-GB" sz="950" b="1" i="0" u="none" strike="noStrike" dirty="0">
                          <a:solidFill>
                            <a:srgbClr val="002060"/>
                          </a:solidFill>
                          <a:effectLst/>
                          <a:latin typeface="Verdana"/>
                        </a:rPr>
                        <a:t>Future employer's pension contributions</a:t>
                      </a:r>
                    </a:p>
                  </a:txBody>
                  <a:tcPr marL="9525" marR="9525" marT="9525" marB="0" anchor="b">
                    <a:lnL>
                      <a:noFill/>
                    </a:lnL>
                    <a:lnR>
                      <a:noFill/>
                    </a:lnR>
                    <a:lnT>
                      <a:noFill/>
                    </a:lnT>
                    <a:lnB>
                      <a:noFill/>
                    </a:lnB>
                    <a:lnTlToBr w="12700" cmpd="sng">
                      <a:noFill/>
                      <a:prstDash val="solid"/>
                    </a:lnTlToBr>
                    <a:lnBlToTr w="12700" cmpd="sng">
                      <a:noFill/>
                      <a:prstDash val="solid"/>
                    </a:lnBlToTr>
                    <a:solidFill>
                      <a:srgbClr val="FEF3DE"/>
                    </a:solidFill>
                  </a:tcPr>
                </a:tc>
                <a:tc hMerge="1">
                  <a:txBody>
                    <a:bodyPr/>
                    <a:lstStyle/>
                    <a:p>
                      <a:endParaRPr lang="en-GB"/>
                    </a:p>
                  </a:txBody>
                  <a:tcPr>
                    <a:lnL w="12700" cmpd="sng">
                      <a:noFill/>
                      <a:prstDash val="solid"/>
                    </a:lnL>
                    <a:lnT w="12700" cmpd="sng">
                      <a:noFill/>
                      <a:prstDash val="solid"/>
                    </a:lnT>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     37,884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dirty="0">
                          <a:solidFill>
                            <a:srgbClr val="000000"/>
                          </a:solidFill>
                          <a:effectLst/>
                          <a:latin typeface="Verdana"/>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3"/>
                  </a:ext>
                </a:extLst>
              </a:tr>
              <a:tr h="176237">
                <a:tc>
                  <a:txBody>
                    <a:bodyPr/>
                    <a:lstStyle/>
                    <a:p>
                      <a:pPr algn="l" fontAlgn="b"/>
                      <a:r>
                        <a:rPr lang="en-GB" sz="950" b="0" i="0" u="none" strike="noStrike">
                          <a:solidFill>
                            <a:srgbClr val="00000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1"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w="12700" cmpd="sng">
                      <a:noFill/>
                      <a:prstDash val="solid"/>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ctr"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dirty="0">
                          <a:solidFill>
                            <a:srgbClr val="00000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F3DE"/>
                    </a:solidFill>
                  </a:tcPr>
                </a:tc>
                <a:extLst>
                  <a:ext uri="{0D108BD9-81ED-4DB2-BD59-A6C34878D82A}">
                    <a16:rowId xmlns:a16="http://schemas.microsoft.com/office/drawing/2014/main" val="10014"/>
                  </a:ext>
                </a:extLst>
              </a:tr>
            </a:tbl>
          </a:graphicData>
        </a:graphic>
      </p:graphicFrame>
      <p:sp>
        <p:nvSpPr>
          <p:cNvPr id="8" name="TextBox 7">
            <a:extLst>
              <a:ext uri="{FF2B5EF4-FFF2-40B4-BE49-F238E27FC236}">
                <a16:creationId xmlns:a16="http://schemas.microsoft.com/office/drawing/2014/main" id="{FFE2920E-00A7-C684-9BE6-30E5AFB261EE}"/>
              </a:ext>
            </a:extLst>
          </p:cNvPr>
          <p:cNvSpPr txBox="1"/>
          <p:nvPr/>
        </p:nvSpPr>
        <p:spPr>
          <a:xfrm>
            <a:off x="1043608" y="4777636"/>
            <a:ext cx="7272808" cy="1200329"/>
          </a:xfrm>
          <a:prstGeom prst="rect">
            <a:avLst/>
          </a:prstGeom>
          <a:noFill/>
        </p:spPr>
        <p:txBody>
          <a:bodyPr wrap="square">
            <a:spAutoFit/>
          </a:bodyPr>
          <a:lstStyle/>
          <a:p>
            <a:r>
              <a:rPr lang="en-GB" sz="1800" dirty="0">
                <a:solidFill>
                  <a:srgbClr val="002060"/>
                </a:solidFill>
              </a:rPr>
              <a:t>The above calculation reflects the present value of the employer pension contributions that would have been earned by th</a:t>
            </a:r>
            <a:r>
              <a:rPr lang="en-GB" dirty="0">
                <a:solidFill>
                  <a:srgbClr val="002060"/>
                </a:solidFill>
              </a:rPr>
              <a:t>e Claimant </a:t>
            </a:r>
            <a:r>
              <a:rPr lang="en-GB" sz="1800" dirty="0">
                <a:solidFill>
                  <a:srgbClr val="002060"/>
                </a:solidFill>
              </a:rPr>
              <a:t>from age 40 to age 65 and does not take into account any alternative employment pension contributions from age 40 </a:t>
            </a:r>
          </a:p>
        </p:txBody>
      </p:sp>
    </p:spTree>
    <p:extLst>
      <p:ext uri="{BB962C8B-B14F-4D97-AF65-F5344CB8AC3E}">
        <p14:creationId xmlns:p14="http://schemas.microsoft.com/office/powerpoint/2010/main" val="533925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Defined benefit (“DB”)</a:t>
            </a:r>
          </a:p>
        </p:txBody>
      </p:sp>
      <p:sp>
        <p:nvSpPr>
          <p:cNvPr id="4" name="Footer Placeholder 3"/>
          <p:cNvSpPr>
            <a:spLocks noGrp="1"/>
          </p:cNvSpPr>
          <p:nvPr>
            <p:ph type="ftr" sz="quarter" idx="11"/>
          </p:nvPr>
        </p:nvSpPr>
        <p:spPr/>
        <p:txBody>
          <a:bodyPr/>
          <a:lstStyle/>
          <a:p>
            <a:pPr algn="ct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13</a:t>
            </a:fld>
            <a:endParaRPr lang="en-GB" dirty="0"/>
          </a:p>
        </p:txBody>
      </p:sp>
      <p:sp>
        <p:nvSpPr>
          <p:cNvPr id="3" name="Content Placeholder 2"/>
          <p:cNvSpPr>
            <a:spLocks noGrp="1"/>
          </p:cNvSpPr>
          <p:nvPr>
            <p:ph idx="1"/>
          </p:nvPr>
        </p:nvSpPr>
        <p:spPr/>
        <p:txBody>
          <a:bodyPr>
            <a:normAutofit fontScale="25000" lnSpcReduction="20000"/>
          </a:bodyPr>
          <a:lstStyle/>
          <a:p>
            <a:endParaRPr lang="en-GB" dirty="0"/>
          </a:p>
          <a:p>
            <a:r>
              <a:rPr lang="en-GB" sz="5600" dirty="0"/>
              <a:t>In DB schemes, the pension benefits are defined in advance and thereby guaranteed regardless of the performance of any underlying fund. In a DB scheme, the </a:t>
            </a:r>
            <a:r>
              <a:rPr lang="en-GB" sz="5600" dirty="0">
                <a:solidFill>
                  <a:srgbClr val="002060"/>
                </a:solidFill>
              </a:rPr>
              <a:t>employer who has guaranteed the defined benefit faces the risks associated with an employee’s life expectancy, inflation and investment performance.</a:t>
            </a:r>
          </a:p>
          <a:p>
            <a:pPr marL="0" indent="0">
              <a:buNone/>
            </a:pPr>
            <a:endParaRPr lang="en-GB" sz="5600" dirty="0">
              <a:solidFill>
                <a:srgbClr val="002060"/>
              </a:solidFill>
            </a:endParaRPr>
          </a:p>
          <a:p>
            <a:r>
              <a:rPr lang="en-GB" sz="5600" dirty="0">
                <a:solidFill>
                  <a:srgbClr val="002060"/>
                </a:solidFill>
              </a:rPr>
              <a:t>Two main types of DB schemes</a:t>
            </a:r>
          </a:p>
          <a:p>
            <a:pPr lvl="1"/>
            <a:r>
              <a:rPr lang="en-GB" sz="5600" dirty="0">
                <a:solidFill>
                  <a:srgbClr val="002060"/>
                </a:solidFill>
              </a:rPr>
              <a:t>Final salary scheme </a:t>
            </a:r>
          </a:p>
          <a:p>
            <a:pPr lvl="2">
              <a:buFont typeface="Wingdings" panose="05000000000000000000" pitchFamily="2" charset="2"/>
              <a:buChar char="Ø"/>
            </a:pPr>
            <a:r>
              <a:rPr lang="en-GB" sz="5600" dirty="0">
                <a:solidFill>
                  <a:srgbClr val="002060"/>
                </a:solidFill>
              </a:rPr>
              <a:t>“Old” public sector schemes (public sector schemes generally closed from 1 April 2022)</a:t>
            </a:r>
          </a:p>
          <a:p>
            <a:pPr lvl="2">
              <a:buFont typeface="Wingdings" panose="05000000000000000000" pitchFamily="2" charset="2"/>
              <a:buChar char="Ø"/>
            </a:pPr>
            <a:r>
              <a:rPr lang="en-GB" sz="5600" dirty="0">
                <a:solidFill>
                  <a:srgbClr val="002060"/>
                </a:solidFill>
              </a:rPr>
              <a:t>Pension based on salary at date of retirement and years of pensionable service</a:t>
            </a:r>
          </a:p>
          <a:p>
            <a:pPr lvl="2">
              <a:buFont typeface="Wingdings" panose="05000000000000000000" pitchFamily="2" charset="2"/>
              <a:buChar char="Ø"/>
            </a:pPr>
            <a:r>
              <a:rPr lang="en-GB" sz="5600" dirty="0">
                <a:solidFill>
                  <a:srgbClr val="002060"/>
                </a:solidFill>
              </a:rPr>
              <a:t>Typically an annual pension and lump sum on retirement</a:t>
            </a:r>
          </a:p>
          <a:p>
            <a:pPr lvl="1"/>
            <a:r>
              <a:rPr lang="en-GB" sz="5600" dirty="0">
                <a:solidFill>
                  <a:srgbClr val="002060"/>
                </a:solidFill>
              </a:rPr>
              <a:t>Career Average Revalued Earnings  (“CARE”) scheme </a:t>
            </a:r>
          </a:p>
          <a:p>
            <a:pPr lvl="2">
              <a:buFont typeface="Wingdings" panose="05000000000000000000" pitchFamily="2" charset="2"/>
              <a:buChar char="Ø"/>
            </a:pPr>
            <a:r>
              <a:rPr lang="en-GB" sz="5600" dirty="0">
                <a:solidFill>
                  <a:srgbClr val="002060"/>
                </a:solidFill>
              </a:rPr>
              <a:t>“New” public sector schemes – since April 2015 (individuals may elect to have pension benefits from 2015 to 2022 calculated in final salary or CARE scheme under McCloud reforms)</a:t>
            </a:r>
          </a:p>
          <a:p>
            <a:pPr lvl="2">
              <a:buFont typeface="Wingdings" panose="05000000000000000000" pitchFamily="2" charset="2"/>
              <a:buChar char="Ø"/>
            </a:pPr>
            <a:r>
              <a:rPr lang="en-GB" sz="5600" dirty="0">
                <a:solidFill>
                  <a:srgbClr val="002060"/>
                </a:solidFill>
              </a:rPr>
              <a:t>Pension is based on salary throughout career</a:t>
            </a:r>
          </a:p>
          <a:p>
            <a:pPr lvl="2">
              <a:buFont typeface="Wingdings" panose="05000000000000000000" pitchFamily="2" charset="2"/>
              <a:buChar char="Ø"/>
            </a:pPr>
            <a:r>
              <a:rPr lang="en-GB" sz="5600" dirty="0">
                <a:solidFill>
                  <a:srgbClr val="002060"/>
                </a:solidFill>
              </a:rPr>
              <a:t>Annual pension, but with an option to commute</a:t>
            </a:r>
          </a:p>
          <a:p>
            <a:pPr lvl="2">
              <a:buFont typeface="Wingdings" panose="05000000000000000000" pitchFamily="2" charset="2"/>
              <a:buChar char="Ø"/>
            </a:pPr>
            <a:r>
              <a:rPr lang="en-GB" sz="5600" dirty="0">
                <a:solidFill>
                  <a:srgbClr val="002060"/>
                </a:solidFill>
              </a:rPr>
              <a:t>Much more complex to calculate</a:t>
            </a:r>
          </a:p>
          <a:p>
            <a:pPr marL="914400" lvl="2" indent="0">
              <a:buNone/>
            </a:pPr>
            <a:endParaRPr lang="en-GB" sz="5600" dirty="0">
              <a:solidFill>
                <a:srgbClr val="002060"/>
              </a:solidFill>
            </a:endParaRPr>
          </a:p>
          <a:p>
            <a:pPr marL="457200" lvl="2" indent="-457200">
              <a:buClr>
                <a:srgbClr val="003366"/>
              </a:buClr>
              <a:buFont typeface="Wingdings" panose="020B0604020202020204" pitchFamily="2" charset="2"/>
              <a:buChar char="§"/>
            </a:pPr>
            <a:r>
              <a:rPr lang="en-GB" sz="5600" dirty="0">
                <a:solidFill>
                  <a:srgbClr val="002060"/>
                </a:solidFill>
              </a:rPr>
              <a:t>Third Edition estimated the cost to an employer of operating a final salary scheme at typically 15% of pensionable pay (or 20% for a non-contributory scheme) which highlights the enhanced pension benefits of DB schemes compared to DC schemes (typically around 3% contribution of pensionable pay)</a:t>
            </a:r>
          </a:p>
          <a:p>
            <a:pPr lvl="1"/>
            <a:endParaRPr lang="en-GB" dirty="0"/>
          </a:p>
        </p:txBody>
      </p:sp>
    </p:spTree>
    <p:extLst>
      <p:ext uri="{BB962C8B-B14F-4D97-AF65-F5344CB8AC3E}">
        <p14:creationId xmlns:p14="http://schemas.microsoft.com/office/powerpoint/2010/main" val="1443586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Defined benefit - </a:t>
            </a:r>
            <a:r>
              <a:rPr lang="en-GB" sz="3200" dirty="0">
                <a:latin typeface="+mj-lt"/>
              </a:rPr>
              <a:t>example</a:t>
            </a:r>
            <a:endParaRPr lang="en-GB" dirty="0">
              <a:latin typeface="+mj-lt"/>
            </a:endParaRPr>
          </a:p>
        </p:txBody>
      </p:sp>
      <p:sp>
        <p:nvSpPr>
          <p:cNvPr id="4" name="Footer Placeholder 3"/>
          <p:cNvSpPr>
            <a:spLocks noGrp="1"/>
          </p:cNvSpPr>
          <p:nvPr>
            <p:ph type="ftr" sz="quarter" idx="11"/>
          </p:nvPr>
        </p:nvSpPr>
        <p:spPr/>
        <p:txBody>
          <a:bodyPr/>
          <a:lstStyle/>
          <a:p>
            <a:pPr algn="ctr"/>
            <a:r>
              <a:rPr lang="en-GB" sz="1200"/>
              <a:t>Pension loss in Employment Tribunal claims</a:t>
            </a: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14</a:t>
            </a:fld>
            <a:endParaRPr lang="en-GB" dirty="0"/>
          </a:p>
        </p:txBody>
      </p:sp>
      <p:sp>
        <p:nvSpPr>
          <p:cNvPr id="3" name="Content Placeholder 2"/>
          <p:cNvSpPr>
            <a:spLocks noGrp="1"/>
          </p:cNvSpPr>
          <p:nvPr>
            <p:ph idx="1"/>
          </p:nvPr>
        </p:nvSpPr>
        <p:spPr>
          <a:xfrm>
            <a:off x="498376" y="1196752"/>
            <a:ext cx="8424935" cy="4237931"/>
          </a:xfrm>
        </p:spPr>
        <p:txBody>
          <a:bodyPr>
            <a:normAutofit fontScale="62500" lnSpcReduction="20000"/>
          </a:bodyPr>
          <a:lstStyle/>
          <a:p>
            <a:pPr marL="0" indent="0">
              <a:buNone/>
            </a:pPr>
            <a:r>
              <a:rPr lang="en-GB" b="1" dirty="0"/>
              <a:t>Seven step approach </a:t>
            </a:r>
            <a:r>
              <a:rPr lang="en-GB" dirty="0"/>
              <a:t>in complex cases:</a:t>
            </a:r>
          </a:p>
          <a:p>
            <a:pPr marL="514350" indent="-514350">
              <a:buAutoNum type="arabicParenR"/>
            </a:pPr>
            <a:r>
              <a:rPr lang="en-GB" dirty="0"/>
              <a:t>Claimant’s net pension income at retirement age but for dismissal</a:t>
            </a:r>
          </a:p>
          <a:p>
            <a:pPr marL="514350" indent="-514350">
              <a:buFont typeface="Wingdings" panose="020B0604020202020204" pitchFamily="2" charset="2"/>
              <a:buAutoNum type="arabicParenR"/>
            </a:pPr>
            <a:r>
              <a:rPr lang="en-GB" dirty="0"/>
              <a:t>Claimant’s net pension income at retirement age as a result of dismissal </a:t>
            </a:r>
          </a:p>
          <a:p>
            <a:pPr marL="0" indent="0">
              <a:buNone/>
            </a:pPr>
            <a:r>
              <a:rPr lang="en-GB" dirty="0"/>
              <a:t>(this will include pension income from both the employment the Claimant has been dismissed and from alternative employment.  If alternative employment is in DC scheme, the capital value of the DC contributions should be calculated (Fourth Edition recommends using the NEST online calculator to do so)</a:t>
            </a:r>
          </a:p>
          <a:p>
            <a:pPr marL="514350" indent="-514350">
              <a:buFont typeface="+mj-lt"/>
              <a:buAutoNum type="arabicParenR" startAt="3"/>
            </a:pPr>
            <a:r>
              <a:rPr lang="en-GB" dirty="0"/>
              <a:t>Deduct net pension income at step 2 from net income at step 1</a:t>
            </a:r>
          </a:p>
          <a:p>
            <a:pPr marL="514350" indent="-514350">
              <a:buAutoNum type="arabicParenR" startAt="3"/>
            </a:pPr>
            <a:r>
              <a:rPr lang="en-GB" dirty="0"/>
              <a:t>Identify period over which the net annual loss is to be awarded using the Ogden Tables to identify the multiplier</a:t>
            </a:r>
          </a:p>
          <a:p>
            <a:pPr marL="514350" indent="-514350">
              <a:buAutoNum type="arabicParenR" startAt="3"/>
            </a:pPr>
            <a:r>
              <a:rPr lang="en-GB" dirty="0"/>
              <a:t>Calculate the capital loss by multiplier the multiplicand (step 3) and the multiplier (step 4)</a:t>
            </a:r>
          </a:p>
          <a:p>
            <a:pPr marL="514350" indent="-514350">
              <a:buAutoNum type="arabicParenR" startAt="3"/>
            </a:pPr>
            <a:r>
              <a:rPr lang="en-GB" dirty="0"/>
              <a:t>Check the lump sum and perform separate calculation, if required</a:t>
            </a:r>
          </a:p>
          <a:p>
            <a:pPr marL="514350" indent="-514350">
              <a:buAutoNum type="arabicParenR" startAt="3"/>
            </a:pPr>
            <a:r>
              <a:rPr lang="en-GB" dirty="0"/>
              <a:t>Taking into account the other sums awarded by the Tribunal, calculate the grossed up sum</a:t>
            </a:r>
          </a:p>
          <a:p>
            <a:endParaRPr lang="en-GB" dirty="0"/>
          </a:p>
        </p:txBody>
      </p:sp>
    </p:spTree>
    <p:extLst>
      <p:ext uri="{BB962C8B-B14F-4D97-AF65-F5344CB8AC3E}">
        <p14:creationId xmlns:p14="http://schemas.microsoft.com/office/powerpoint/2010/main" val="4184349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Defined benefit - </a:t>
            </a:r>
            <a:r>
              <a:rPr lang="en-GB" sz="3200" dirty="0">
                <a:latin typeface="+mj-lt"/>
              </a:rPr>
              <a:t>example</a:t>
            </a:r>
            <a:endParaRPr lang="en-GB" dirty="0">
              <a:latin typeface="+mj-lt"/>
            </a:endParaRPr>
          </a:p>
        </p:txBody>
      </p:sp>
      <p:sp>
        <p:nvSpPr>
          <p:cNvPr id="4" name="Footer Placeholder 3"/>
          <p:cNvSpPr>
            <a:spLocks noGrp="1"/>
          </p:cNvSpPr>
          <p:nvPr>
            <p:ph type="ftr" sz="quarter" idx="11"/>
          </p:nvPr>
        </p:nvSpPr>
        <p:spPr/>
        <p:txBody>
          <a:bodyPr/>
          <a:lstStyle/>
          <a:p>
            <a:pPr algn="ct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15</a:t>
            </a:fld>
            <a:endParaRPr lang="en-GB" dirty="0"/>
          </a:p>
        </p:txBody>
      </p:sp>
      <p:sp>
        <p:nvSpPr>
          <p:cNvPr id="3" name="Content Placeholder 2"/>
          <p:cNvSpPr>
            <a:spLocks noGrp="1"/>
          </p:cNvSpPr>
          <p:nvPr>
            <p:ph idx="1"/>
          </p:nvPr>
        </p:nvSpPr>
        <p:spPr>
          <a:xfrm>
            <a:off x="498376" y="1196752"/>
            <a:ext cx="8424935" cy="4237931"/>
          </a:xfrm>
        </p:spPr>
        <p:txBody>
          <a:bodyPr>
            <a:normAutofit fontScale="92500" lnSpcReduction="10000"/>
          </a:bodyPr>
          <a:lstStyle/>
          <a:p>
            <a:r>
              <a:rPr lang="en-GB" dirty="0"/>
              <a:t>Example of Pension benefits but for dismissal</a:t>
            </a:r>
          </a:p>
          <a:p>
            <a:pPr lvl="1"/>
            <a:r>
              <a:rPr lang="en-GB" dirty="0"/>
              <a:t>Female age 40 at date of hearing of 31 March 2022 (which is also assumed to be the date of dismissal)</a:t>
            </a:r>
          </a:p>
          <a:p>
            <a:pPr lvl="1"/>
            <a:r>
              <a:rPr lang="en-GB" dirty="0"/>
              <a:t>Would have worked in NHS to age 65 (i.e. further 25 years)</a:t>
            </a:r>
          </a:p>
          <a:p>
            <a:pPr lvl="1"/>
            <a:r>
              <a:rPr lang="en-GB" dirty="0"/>
              <a:t>Commenced NHS employment at age 25, has current salary of £40,000 increasing to £50,000 in 5 years </a:t>
            </a:r>
          </a:p>
          <a:p>
            <a:pPr lvl="1"/>
            <a:r>
              <a:rPr lang="en-GB" dirty="0"/>
              <a:t>Assumes elects to have pension benefits to 31 March 2022 calculated under final salary scheme</a:t>
            </a:r>
          </a:p>
          <a:p>
            <a:pPr lvl="1"/>
            <a:r>
              <a:rPr lang="en-GB" dirty="0"/>
              <a:t>For illustration withdrawal factor applied based on Section B of Ogden Tables - female, employed, not disabled with degree qualification </a:t>
            </a:r>
          </a:p>
          <a:p>
            <a:endParaRPr lang="en-GB" dirty="0"/>
          </a:p>
        </p:txBody>
      </p:sp>
    </p:spTree>
    <p:extLst>
      <p:ext uri="{BB962C8B-B14F-4D97-AF65-F5344CB8AC3E}">
        <p14:creationId xmlns:p14="http://schemas.microsoft.com/office/powerpoint/2010/main" val="3642619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Defined benefit </a:t>
            </a:r>
            <a:r>
              <a:rPr lang="en-GB" sz="3200" dirty="0">
                <a:latin typeface="+mj-lt"/>
              </a:rPr>
              <a:t>- example</a:t>
            </a:r>
            <a:endParaRPr lang="en-GB" dirty="0">
              <a:latin typeface="+mj-lt"/>
            </a:endParaRPr>
          </a:p>
        </p:txBody>
      </p:sp>
      <p:sp>
        <p:nvSpPr>
          <p:cNvPr id="5" name="Slide Number Placeholder 4"/>
          <p:cNvSpPr>
            <a:spLocks noGrp="1"/>
          </p:cNvSpPr>
          <p:nvPr>
            <p:ph type="sldNum" sz="quarter" idx="12"/>
          </p:nvPr>
        </p:nvSpPr>
        <p:spPr/>
        <p:txBody>
          <a:bodyPr/>
          <a:lstStyle/>
          <a:p>
            <a:fld id="{3D64608E-E764-4C56-AE9B-E86CC2F57331}" type="slidenum">
              <a:rPr lang="en-GB" smtClean="0"/>
              <a:pPr/>
              <a:t>16</a:t>
            </a:fld>
            <a:endParaRPr lang="en-GB" dirty="0"/>
          </a:p>
        </p:txBody>
      </p:sp>
      <p:sp>
        <p:nvSpPr>
          <p:cNvPr id="3" name="Content Placeholder 2"/>
          <p:cNvSpPr>
            <a:spLocks noGrp="1"/>
          </p:cNvSpPr>
          <p:nvPr>
            <p:ph idx="1"/>
          </p:nvPr>
        </p:nvSpPr>
        <p:spPr/>
        <p:txBody>
          <a:bodyPr/>
          <a:lstStyle/>
          <a:p>
            <a:r>
              <a:rPr lang="en-GB" dirty="0"/>
              <a:t>Final Salary/CARE scheme</a:t>
            </a:r>
          </a:p>
          <a:p>
            <a:pPr marL="0" indent="0">
              <a:buNone/>
            </a:pP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82598883"/>
              </p:ext>
            </p:extLst>
          </p:nvPr>
        </p:nvGraphicFramePr>
        <p:xfrm>
          <a:off x="1115617" y="1556797"/>
          <a:ext cx="6328964" cy="4550749"/>
        </p:xfrm>
        <a:graphic>
          <a:graphicData uri="http://schemas.openxmlformats.org/drawingml/2006/table">
            <a:tbl>
              <a:tblPr/>
              <a:tblGrid>
                <a:gridCol w="163808">
                  <a:extLst>
                    <a:ext uri="{9D8B030D-6E8A-4147-A177-3AD203B41FA5}">
                      <a16:colId xmlns:a16="http://schemas.microsoft.com/office/drawing/2014/main" val="20000"/>
                    </a:ext>
                  </a:extLst>
                </a:gridCol>
                <a:gridCol w="1150383">
                  <a:extLst>
                    <a:ext uri="{9D8B030D-6E8A-4147-A177-3AD203B41FA5}">
                      <a16:colId xmlns:a16="http://schemas.microsoft.com/office/drawing/2014/main" val="20001"/>
                    </a:ext>
                  </a:extLst>
                </a:gridCol>
                <a:gridCol w="927007">
                  <a:extLst>
                    <a:ext uri="{9D8B030D-6E8A-4147-A177-3AD203B41FA5}">
                      <a16:colId xmlns:a16="http://schemas.microsoft.com/office/drawing/2014/main" val="20002"/>
                    </a:ext>
                  </a:extLst>
                </a:gridCol>
                <a:gridCol w="1250901">
                  <a:extLst>
                    <a:ext uri="{9D8B030D-6E8A-4147-A177-3AD203B41FA5}">
                      <a16:colId xmlns:a16="http://schemas.microsoft.com/office/drawing/2014/main" val="20003"/>
                    </a:ext>
                  </a:extLst>
                </a:gridCol>
                <a:gridCol w="703632">
                  <a:extLst>
                    <a:ext uri="{9D8B030D-6E8A-4147-A177-3AD203B41FA5}">
                      <a16:colId xmlns:a16="http://schemas.microsoft.com/office/drawing/2014/main" val="20004"/>
                    </a:ext>
                  </a:extLst>
                </a:gridCol>
                <a:gridCol w="725969">
                  <a:extLst>
                    <a:ext uri="{9D8B030D-6E8A-4147-A177-3AD203B41FA5}">
                      <a16:colId xmlns:a16="http://schemas.microsoft.com/office/drawing/2014/main" val="20005"/>
                    </a:ext>
                  </a:extLst>
                </a:gridCol>
                <a:gridCol w="1195058">
                  <a:extLst>
                    <a:ext uri="{9D8B030D-6E8A-4147-A177-3AD203B41FA5}">
                      <a16:colId xmlns:a16="http://schemas.microsoft.com/office/drawing/2014/main" val="20006"/>
                    </a:ext>
                  </a:extLst>
                </a:gridCol>
                <a:gridCol w="212206">
                  <a:extLst>
                    <a:ext uri="{9D8B030D-6E8A-4147-A177-3AD203B41FA5}">
                      <a16:colId xmlns:a16="http://schemas.microsoft.com/office/drawing/2014/main" val="20007"/>
                    </a:ext>
                  </a:extLst>
                </a:gridCol>
              </a:tblGrid>
              <a:tr h="169270">
                <a:tc>
                  <a:txBody>
                    <a:bodyPr/>
                    <a:lstStyle/>
                    <a:p>
                      <a:pPr algn="l" fontAlgn="b"/>
                      <a:r>
                        <a:rPr lang="en-GB" sz="950" b="0" i="0" u="none" strike="noStrike" dirty="0">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EF3DE"/>
                    </a:solidFill>
                  </a:tcPr>
                </a:tc>
                <a:tc gridSpan="5">
                  <a:txBody>
                    <a:bodyPr/>
                    <a:lstStyle/>
                    <a:p>
                      <a:pPr algn="l" fontAlgn="b"/>
                      <a:r>
                        <a:rPr lang="en-GB" sz="950" b="1" i="0" u="none" strike="noStrike">
                          <a:solidFill>
                            <a:srgbClr val="002060"/>
                          </a:solidFill>
                          <a:effectLst/>
                          <a:latin typeface="Verdana"/>
                        </a:rPr>
                        <a:t>HSC/ NHS Pension - final salary and CARE scheme</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F3DE"/>
                    </a:solidFill>
                  </a:tcPr>
                </a:tc>
                <a:extLst>
                  <a:ext uri="{0D108BD9-81ED-4DB2-BD59-A6C34878D82A}">
                    <a16:rowId xmlns:a16="http://schemas.microsoft.com/office/drawing/2014/main" val="10000"/>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1"/>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950" b="1" i="0" u="none" strike="noStrike" dirty="0">
                          <a:solidFill>
                            <a:srgbClr val="002060"/>
                          </a:solidFill>
                          <a:effectLst/>
                          <a:latin typeface="Verdana"/>
                        </a:rPr>
                        <a:t>Future -1.5% discount</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2"/>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3"/>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950" b="1" i="0" u="sng" strike="noStrike">
                          <a:solidFill>
                            <a:srgbClr val="002060"/>
                          </a:solidFill>
                          <a:effectLst/>
                          <a:latin typeface="Verdana"/>
                        </a:rPr>
                        <a:t>1995 section scheme </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4"/>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endParaRPr lang="en-GB" sz="950" b="1" i="0" u="none" strike="noStrike" dirty="0">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5"/>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3">
                  <a:txBody>
                    <a:bodyPr/>
                    <a:lstStyle/>
                    <a:p>
                      <a:pPr algn="l" fontAlgn="b"/>
                      <a:r>
                        <a:rPr lang="en-GB" sz="950" b="1" i="1" u="none" strike="noStrike" dirty="0">
                          <a:solidFill>
                            <a:srgbClr val="002060"/>
                          </a:solidFill>
                          <a:effectLst/>
                          <a:latin typeface="Verdana"/>
                        </a:rPr>
                        <a:t>Pension scheme to 31 March 2022</a:t>
                      </a:r>
                    </a:p>
                  </a:txBody>
                  <a:tcPr marL="9525" marR="9525" marT="9525" marB="0" anchor="b">
                    <a:lnL>
                      <a:noFill/>
                    </a:lnL>
                    <a:lnR>
                      <a:noFill/>
                    </a:lnR>
                    <a:lnT>
                      <a:noFill/>
                    </a:lnT>
                    <a:lnB>
                      <a:noFill/>
                    </a:lnB>
                    <a:solidFill>
                      <a:srgbClr val="FEF3DE"/>
                    </a:solidFill>
                  </a:tcPr>
                </a:tc>
                <a:tc hMerge="1">
                  <a:txBody>
                    <a:bodyPr/>
                    <a:lstStyle/>
                    <a:p>
                      <a:endParaRPr lang="en-GB"/>
                    </a:p>
                  </a:txBody>
                  <a:tcPr/>
                </a:tc>
                <a:tc hMerge="1">
                  <a:txBody>
                    <a:bodyPr/>
                    <a:lstStyle/>
                    <a:p>
                      <a:endParaRPr lang="en-GB"/>
                    </a:p>
                  </a:txBody>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6"/>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1" i="1"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7"/>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950" b="1" i="0" u="none" strike="noStrike" dirty="0">
                          <a:solidFill>
                            <a:srgbClr val="002060"/>
                          </a:solidFill>
                          <a:effectLst/>
                          <a:latin typeface="Verdana"/>
                        </a:rPr>
                        <a:t>Annual pension</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8"/>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1" i="1"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9"/>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950" b="0" i="0" u="none" strike="noStrike">
                          <a:solidFill>
                            <a:srgbClr val="002060"/>
                          </a:solidFill>
                          <a:effectLst/>
                          <a:latin typeface="Verdana"/>
                        </a:rPr>
                        <a:t>Rate of pay on retirement </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50,000</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0"/>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1"/>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3">
                  <a:txBody>
                    <a:bodyPr/>
                    <a:lstStyle/>
                    <a:p>
                      <a:pPr algn="l" fontAlgn="b"/>
                      <a:r>
                        <a:rPr lang="en-GB" sz="950" b="0" i="0" u="none" strike="noStrike" dirty="0">
                          <a:solidFill>
                            <a:srgbClr val="002060"/>
                          </a:solidFill>
                          <a:effectLst/>
                          <a:latin typeface="Verdana"/>
                        </a:rPr>
                        <a:t>Pensionable years to 31 March 2022</a:t>
                      </a:r>
                    </a:p>
                  </a:txBody>
                  <a:tcPr marL="9525" marR="9525" marT="9525" marB="0" anchor="b">
                    <a:lnL>
                      <a:noFill/>
                    </a:lnL>
                    <a:lnR>
                      <a:noFill/>
                    </a:lnR>
                    <a:lnT>
                      <a:noFill/>
                    </a:lnT>
                    <a:lnB>
                      <a:noFill/>
                    </a:lnB>
                    <a:solidFill>
                      <a:srgbClr val="FEF3DE"/>
                    </a:solidFill>
                  </a:tcPr>
                </a:tc>
                <a:tc hMerge="1">
                  <a:txBody>
                    <a:bodyPr/>
                    <a:lstStyle/>
                    <a:p>
                      <a:endParaRPr lang="en-GB"/>
                    </a:p>
                  </a:txBody>
                  <a:tcPr/>
                </a:tc>
                <a:tc hMerge="1">
                  <a:txBody>
                    <a:bodyPr/>
                    <a:lstStyle/>
                    <a:p>
                      <a:endParaRPr lang="en-GB"/>
                    </a:p>
                  </a:txBody>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15.00</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2"/>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Scheme</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80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3"/>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4"/>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3">
                  <a:txBody>
                    <a:bodyPr/>
                    <a:lstStyle/>
                    <a:p>
                      <a:pPr algn="l" fontAlgn="b"/>
                      <a:r>
                        <a:rPr lang="en-GB" sz="950" b="0" i="0" u="none" strike="noStrike">
                          <a:solidFill>
                            <a:srgbClr val="002060"/>
                          </a:solidFill>
                          <a:effectLst/>
                          <a:latin typeface="Verdana"/>
                        </a:rPr>
                        <a:t>Expected annual pension from age 65</a:t>
                      </a:r>
                    </a:p>
                  </a:txBody>
                  <a:tcPr marL="9525" marR="9525" marT="9525" marB="0" anchor="b">
                    <a:lnL>
                      <a:noFill/>
                    </a:lnL>
                    <a:lnR>
                      <a:noFill/>
                    </a:lnR>
                    <a:lnT>
                      <a:noFill/>
                    </a:lnT>
                    <a:lnB>
                      <a:noFill/>
                    </a:lnB>
                    <a:solidFill>
                      <a:srgbClr val="FEF3DE"/>
                    </a:solidFill>
                  </a:tcPr>
                </a:tc>
                <a:tc hMerge="1">
                  <a:txBody>
                    <a:bodyPr/>
                    <a:lstStyle/>
                    <a:p>
                      <a:endParaRPr lang="en-GB"/>
                    </a:p>
                  </a:txBody>
                  <a:tcPr/>
                </a:tc>
                <a:tc hMerge="1">
                  <a:txBody>
                    <a:bodyPr/>
                    <a:lstStyle/>
                    <a:p>
                      <a:endParaRPr lang="en-GB"/>
                    </a:p>
                  </a:txBody>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9,375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5"/>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6"/>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7"/>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1" i="0" u="none" strike="noStrike" dirty="0">
                          <a:solidFill>
                            <a:srgbClr val="002060"/>
                          </a:solidFill>
                          <a:effectLst/>
                          <a:latin typeface="Verdana"/>
                        </a:rPr>
                        <a:t>Lump sum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8"/>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9"/>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3">
                  <a:txBody>
                    <a:bodyPr/>
                    <a:lstStyle/>
                    <a:p>
                      <a:pPr algn="l" fontAlgn="b"/>
                      <a:r>
                        <a:rPr lang="fr-FR" sz="950" b="0" i="0" u="none" strike="noStrike" dirty="0">
                          <a:solidFill>
                            <a:srgbClr val="002060"/>
                          </a:solidFill>
                          <a:effectLst/>
                          <a:latin typeface="Verdana"/>
                        </a:rPr>
                        <a:t>Lump </a:t>
                      </a:r>
                      <a:r>
                        <a:rPr lang="fr-FR" sz="950" b="0" i="0" u="none" strike="noStrike" dirty="0" err="1">
                          <a:solidFill>
                            <a:srgbClr val="002060"/>
                          </a:solidFill>
                          <a:effectLst/>
                          <a:latin typeface="Verdana"/>
                        </a:rPr>
                        <a:t>sum</a:t>
                      </a:r>
                      <a:r>
                        <a:rPr lang="fr-FR" sz="950" b="0" i="0" u="none" strike="noStrike" dirty="0">
                          <a:solidFill>
                            <a:srgbClr val="002060"/>
                          </a:solidFill>
                          <a:effectLst/>
                          <a:latin typeface="Verdana"/>
                        </a:rPr>
                        <a:t> (£9,375 x 3) – 3 times </a:t>
                      </a:r>
                      <a:r>
                        <a:rPr lang="fr-FR" sz="950" b="0" i="0" u="none" strike="noStrike" dirty="0" err="1">
                          <a:solidFill>
                            <a:srgbClr val="002060"/>
                          </a:solidFill>
                          <a:effectLst/>
                          <a:latin typeface="Verdana"/>
                        </a:rPr>
                        <a:t>annual</a:t>
                      </a:r>
                      <a:r>
                        <a:rPr lang="fr-FR" sz="950" b="0" i="0" u="none" strike="noStrike" dirty="0">
                          <a:solidFill>
                            <a:srgbClr val="002060"/>
                          </a:solidFill>
                          <a:effectLst/>
                          <a:latin typeface="Verdana"/>
                        </a:rPr>
                        <a:t> pension</a:t>
                      </a:r>
                    </a:p>
                  </a:txBody>
                  <a:tcPr marL="9525" marR="9525" marT="9525" marB="0" anchor="b">
                    <a:lnL>
                      <a:noFill/>
                    </a:lnL>
                    <a:lnR>
                      <a:noFill/>
                    </a:lnR>
                    <a:lnT>
                      <a:noFill/>
                    </a:lnT>
                    <a:lnB>
                      <a:noFill/>
                    </a:lnB>
                    <a:solidFill>
                      <a:srgbClr val="FEF3DE"/>
                    </a:solidFill>
                  </a:tcPr>
                </a:tc>
                <a:tc hMerge="1">
                  <a:txBody>
                    <a:bodyPr/>
                    <a:lstStyle/>
                    <a:p>
                      <a:endParaRPr lang="en-GB"/>
                    </a:p>
                  </a:txBody>
                  <a:tcPr/>
                </a:tc>
                <a:tc hMerge="1">
                  <a:txBody>
                    <a:bodyPr/>
                    <a:lstStyle/>
                    <a:p>
                      <a:endParaRPr lang="en-GB"/>
                    </a:p>
                  </a:txBody>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28,125</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0"/>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1"/>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950" b="0" i="0" u="none" strike="noStrike" dirty="0">
                          <a:solidFill>
                            <a:srgbClr val="002060"/>
                          </a:solidFill>
                          <a:effectLst/>
                          <a:latin typeface="Verdana"/>
                        </a:rPr>
                        <a:t>Discount from age 65 to 31 March 2022</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1.4591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2"/>
                  </a:ext>
                </a:extLst>
              </a:tr>
              <a:tr h="179227">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3"/>
                  </a:ext>
                </a:extLst>
              </a:tr>
              <a:tr h="179227">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950" b="1" i="0" u="none" strike="noStrike" dirty="0">
                          <a:solidFill>
                            <a:srgbClr val="002060"/>
                          </a:solidFill>
                          <a:effectLst/>
                          <a:latin typeface="Verdana"/>
                        </a:rPr>
                        <a:t> Total lump</a:t>
                      </a:r>
                      <a:r>
                        <a:rPr lang="en-GB" sz="950" b="1" i="0" u="none" strike="noStrike" baseline="0" dirty="0">
                          <a:solidFill>
                            <a:srgbClr val="002060"/>
                          </a:solidFill>
                          <a:effectLst/>
                          <a:latin typeface="Verdana"/>
                        </a:rPr>
                        <a:t> sum pension</a:t>
                      </a:r>
                      <a:endParaRPr lang="en-GB" sz="950" b="1" i="0" u="none" strike="noStrike" dirty="0">
                        <a:solidFill>
                          <a:srgbClr val="002060"/>
                        </a:solidFill>
                        <a:effectLst/>
                        <a:latin typeface="Verdana"/>
                      </a:endParaRPr>
                    </a:p>
                  </a:txBody>
                  <a:tcPr marL="9525" marR="9525" marT="9525" marB="0" anchor="b">
                    <a:lnL>
                      <a:noFill/>
                    </a:lnL>
                    <a:lnR>
                      <a:noFill/>
                    </a:lnR>
                    <a:lnT>
                      <a:noFill/>
                    </a:lnT>
                    <a:lnB>
                      <a:noFill/>
                    </a:lnB>
                    <a:solidFill>
                      <a:srgbClr val="FEF3DE"/>
                    </a:solidFill>
                  </a:tcPr>
                </a:tc>
                <a:tc hMerge="1">
                  <a:txBody>
                    <a:bodyPr/>
                    <a:lstStyle/>
                    <a:p>
                      <a:pPr algn="l" fontAlgn="b"/>
                      <a:endParaRPr lang="en-GB" sz="950" b="0" i="0" u="none" strike="noStrike" dirty="0">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41,037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4"/>
                  </a:ext>
                </a:extLst>
              </a:tr>
              <a:tr h="16927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1"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F3DE"/>
                    </a:solidFill>
                  </a:tcP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3904874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Defined benefit </a:t>
            </a:r>
            <a:r>
              <a:rPr lang="en-GB" sz="3200" dirty="0">
                <a:latin typeface="+mj-lt"/>
              </a:rPr>
              <a:t>- example</a:t>
            </a:r>
            <a:endParaRPr lang="en-GB" dirty="0">
              <a:latin typeface="+mj-lt"/>
            </a:endParaRPr>
          </a:p>
        </p:txBody>
      </p:sp>
      <p:sp>
        <p:nvSpPr>
          <p:cNvPr id="5" name="Slide Number Placeholder 4"/>
          <p:cNvSpPr>
            <a:spLocks noGrp="1"/>
          </p:cNvSpPr>
          <p:nvPr>
            <p:ph type="sldNum" sz="quarter" idx="12"/>
          </p:nvPr>
        </p:nvSpPr>
        <p:spPr/>
        <p:txBody>
          <a:bodyPr/>
          <a:lstStyle/>
          <a:p>
            <a:fld id="{3D64608E-E764-4C56-AE9B-E86CC2F57331}" type="slidenum">
              <a:rPr lang="en-GB" smtClean="0"/>
              <a:pPr/>
              <a:t>17</a:t>
            </a:fld>
            <a:endParaRPr lang="en-GB"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4132150014"/>
              </p:ext>
            </p:extLst>
          </p:nvPr>
        </p:nvGraphicFramePr>
        <p:xfrm>
          <a:off x="827585" y="1124764"/>
          <a:ext cx="6913634" cy="4692168"/>
        </p:xfrm>
        <a:graphic>
          <a:graphicData uri="http://schemas.openxmlformats.org/drawingml/2006/table">
            <a:tbl>
              <a:tblPr/>
              <a:tblGrid>
                <a:gridCol w="121574">
                  <a:extLst>
                    <a:ext uri="{9D8B030D-6E8A-4147-A177-3AD203B41FA5}">
                      <a16:colId xmlns:a16="http://schemas.microsoft.com/office/drawing/2014/main" val="20000"/>
                    </a:ext>
                  </a:extLst>
                </a:gridCol>
                <a:gridCol w="853777">
                  <a:extLst>
                    <a:ext uri="{9D8B030D-6E8A-4147-A177-3AD203B41FA5}">
                      <a16:colId xmlns:a16="http://schemas.microsoft.com/office/drawing/2014/main" val="20001"/>
                    </a:ext>
                  </a:extLst>
                </a:gridCol>
                <a:gridCol w="687995">
                  <a:extLst>
                    <a:ext uri="{9D8B030D-6E8A-4147-A177-3AD203B41FA5}">
                      <a16:colId xmlns:a16="http://schemas.microsoft.com/office/drawing/2014/main" val="20002"/>
                    </a:ext>
                  </a:extLst>
                </a:gridCol>
                <a:gridCol w="928379">
                  <a:extLst>
                    <a:ext uri="{9D8B030D-6E8A-4147-A177-3AD203B41FA5}">
                      <a16:colId xmlns:a16="http://schemas.microsoft.com/office/drawing/2014/main" val="20003"/>
                    </a:ext>
                  </a:extLst>
                </a:gridCol>
                <a:gridCol w="522212">
                  <a:extLst>
                    <a:ext uri="{9D8B030D-6E8A-4147-A177-3AD203B41FA5}">
                      <a16:colId xmlns:a16="http://schemas.microsoft.com/office/drawing/2014/main" val="20004"/>
                    </a:ext>
                  </a:extLst>
                </a:gridCol>
                <a:gridCol w="398405">
                  <a:extLst>
                    <a:ext uri="{9D8B030D-6E8A-4147-A177-3AD203B41FA5}">
                      <a16:colId xmlns:a16="http://schemas.microsoft.com/office/drawing/2014/main" val="20005"/>
                    </a:ext>
                  </a:extLst>
                </a:gridCol>
                <a:gridCol w="886933">
                  <a:extLst>
                    <a:ext uri="{9D8B030D-6E8A-4147-A177-3AD203B41FA5}">
                      <a16:colId xmlns:a16="http://schemas.microsoft.com/office/drawing/2014/main" val="20006"/>
                    </a:ext>
                  </a:extLst>
                </a:gridCol>
                <a:gridCol w="687995">
                  <a:extLst>
                    <a:ext uri="{9D8B030D-6E8A-4147-A177-3AD203B41FA5}">
                      <a16:colId xmlns:a16="http://schemas.microsoft.com/office/drawing/2014/main" val="20007"/>
                    </a:ext>
                  </a:extLst>
                </a:gridCol>
                <a:gridCol w="773650">
                  <a:extLst>
                    <a:ext uri="{9D8B030D-6E8A-4147-A177-3AD203B41FA5}">
                      <a16:colId xmlns:a16="http://schemas.microsoft.com/office/drawing/2014/main" val="20008"/>
                    </a:ext>
                  </a:extLst>
                </a:gridCol>
                <a:gridCol w="886933">
                  <a:extLst>
                    <a:ext uri="{9D8B030D-6E8A-4147-A177-3AD203B41FA5}">
                      <a16:colId xmlns:a16="http://schemas.microsoft.com/office/drawing/2014/main" val="20009"/>
                    </a:ext>
                  </a:extLst>
                </a:gridCol>
                <a:gridCol w="165781">
                  <a:extLst>
                    <a:ext uri="{9D8B030D-6E8A-4147-A177-3AD203B41FA5}">
                      <a16:colId xmlns:a16="http://schemas.microsoft.com/office/drawing/2014/main" val="20010"/>
                    </a:ext>
                  </a:extLst>
                </a:gridCol>
              </a:tblGrid>
              <a:tr h="123097">
                <a:tc>
                  <a:txBody>
                    <a:bodyPr/>
                    <a:lstStyle/>
                    <a:p>
                      <a:pPr algn="l" fontAlgn="b"/>
                      <a:r>
                        <a:rPr lang="en-GB" sz="600" b="0" i="0" u="none" strike="noStrike" dirty="0">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F3DE"/>
                    </a:solidFill>
                  </a:tcPr>
                </a:tc>
                <a:extLst>
                  <a:ext uri="{0D108BD9-81ED-4DB2-BD59-A6C34878D82A}">
                    <a16:rowId xmlns:a16="http://schemas.microsoft.com/office/drawing/2014/main" val="10000"/>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600" b="1" i="0" u="sng" strike="noStrike">
                          <a:solidFill>
                            <a:srgbClr val="002060"/>
                          </a:solidFill>
                          <a:effectLst/>
                          <a:latin typeface="Verdana"/>
                        </a:rPr>
                        <a:t>2015 CARE scheme </a:t>
                      </a:r>
                    </a:p>
                  </a:txBody>
                  <a:tcPr marL="6321" marR="6321" marT="6321" marB="0" anchor="b">
                    <a:lnL>
                      <a:noFill/>
                    </a:lnL>
                    <a:lnR>
                      <a:noFill/>
                    </a:lnR>
                    <a:lnT>
                      <a:noFill/>
                    </a:lnT>
                    <a:lnB>
                      <a:noFill/>
                    </a:lnB>
                    <a:solidFill>
                      <a:srgbClr val="FEF3DE"/>
                    </a:solidFill>
                  </a:tcPr>
                </a:tc>
                <a:tc hMerge="1">
                  <a:txBody>
                    <a:bodyPr/>
                    <a:lstStyle/>
                    <a:p>
                      <a:endParaRPr lang="en-GB"/>
                    </a:p>
                  </a:txBody>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1"/>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endParaRPr lang="en-GB" sz="600" b="1" i="0" u="sng"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2"/>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3">
                  <a:txBody>
                    <a:bodyPr/>
                    <a:lstStyle/>
                    <a:p>
                      <a:pPr algn="l" fontAlgn="b"/>
                      <a:r>
                        <a:rPr lang="en-GB" sz="600" b="1" i="1" u="none" strike="noStrike" dirty="0">
                          <a:solidFill>
                            <a:srgbClr val="002060"/>
                          </a:solidFill>
                          <a:effectLst/>
                          <a:latin typeface="Verdana"/>
                        </a:rPr>
                        <a:t>Pension scheme from 1 April 2015</a:t>
                      </a:r>
                    </a:p>
                  </a:txBody>
                  <a:tcPr marL="6321" marR="6321" marT="6321" marB="0" anchor="b">
                    <a:lnL>
                      <a:noFill/>
                    </a:lnL>
                    <a:lnR>
                      <a:noFill/>
                    </a:lnR>
                    <a:lnT>
                      <a:noFill/>
                    </a:lnT>
                    <a:lnB>
                      <a:noFill/>
                    </a:lnB>
                    <a:solidFill>
                      <a:srgbClr val="FEF3DE"/>
                    </a:solidFill>
                  </a:tcPr>
                </a:tc>
                <a:tc hMerge="1">
                  <a:txBody>
                    <a:bodyPr/>
                    <a:lstStyle/>
                    <a:p>
                      <a:endParaRPr lang="en-GB"/>
                    </a:p>
                  </a:txBody>
                  <a:tcPr/>
                </a:tc>
                <a:tc hMerge="1">
                  <a:txBody>
                    <a:bodyPr/>
                    <a:lstStyle/>
                    <a:p>
                      <a:endParaRPr lang="en-GB"/>
                    </a:p>
                  </a:txBody>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3"/>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Cumulative</a:t>
                      </a:r>
                    </a:p>
                  </a:txBody>
                  <a:tcPr marL="6321" marR="6321" marT="6321"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600" b="1"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4"/>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endParaRPr lang="en-GB" sz="600" b="1"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gridSpan="2">
                  <a:txBody>
                    <a:bodyPr/>
                    <a:lstStyle/>
                    <a:p>
                      <a:pPr algn="r" fontAlgn="b"/>
                      <a:r>
                        <a:rPr lang="en-GB" sz="600" b="1" i="0" u="none" strike="noStrike">
                          <a:solidFill>
                            <a:srgbClr val="002060"/>
                          </a:solidFill>
                          <a:effectLst/>
                          <a:latin typeface="Verdana"/>
                        </a:rPr>
                        <a:t>Actual pension accrual</a:t>
                      </a:r>
                    </a:p>
                  </a:txBody>
                  <a:tcPr marL="6321" marR="6321" marT="6321"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hMerge="1">
                  <a:txBody>
                    <a:bodyPr/>
                    <a:lstStyle/>
                    <a:p>
                      <a:endParaRPr lang="en-GB"/>
                    </a:p>
                  </a:txBody>
                  <a:tcPr/>
                </a:tc>
                <a:tc>
                  <a:txBody>
                    <a:bodyPr/>
                    <a:lstStyle/>
                    <a:p>
                      <a:pPr algn="r" fontAlgn="b"/>
                      <a:r>
                        <a:rPr lang="en-GB" sz="600" b="1" i="0" u="none" strike="noStrike">
                          <a:solidFill>
                            <a:srgbClr val="002060"/>
                          </a:solidFill>
                          <a:effectLst/>
                          <a:latin typeface="Verdana"/>
                        </a:rPr>
                        <a:t>Revalue</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Revalued </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600" b="1"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5"/>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1" i="0" u="none" strike="noStrike" dirty="0">
                          <a:solidFill>
                            <a:srgbClr val="002060"/>
                          </a:solidFill>
                          <a:effectLst/>
                          <a:latin typeface="Verdana"/>
                        </a:rPr>
                        <a:t>From</a:t>
                      </a:r>
                    </a:p>
                  </a:txBody>
                  <a:tcPr marL="6321" marR="6321" marT="6321" marB="0" anchor="b">
                    <a:lnL>
                      <a:noFill/>
                    </a:lnL>
                    <a:lnR>
                      <a:noFill/>
                    </a:lnR>
                    <a:lnT>
                      <a:noFill/>
                    </a:lnT>
                    <a:lnB>
                      <a:noFill/>
                    </a:lnB>
                    <a:solidFill>
                      <a:srgbClr val="FEF3DE"/>
                    </a:solidFill>
                  </a:tcPr>
                </a:tc>
                <a:tc>
                  <a:txBody>
                    <a:bodyPr/>
                    <a:lstStyle/>
                    <a:p>
                      <a:pPr algn="l" fontAlgn="b"/>
                      <a:r>
                        <a:rPr lang="en-GB" sz="600" b="1" i="0" u="none" strike="noStrike">
                          <a:solidFill>
                            <a:srgbClr val="002060"/>
                          </a:solidFill>
                          <a:effectLst/>
                          <a:latin typeface="Verdana"/>
                        </a:rPr>
                        <a:t>To</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Pensionable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Accrual</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No. of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2015 scheme</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600" b="1" i="0" u="none" strike="noStrike">
                          <a:solidFill>
                            <a:srgbClr val="002060"/>
                          </a:solidFill>
                          <a:effectLst/>
                          <a:latin typeface="Verdana"/>
                        </a:rPr>
                        <a:t>Pension @</a:t>
                      </a:r>
                    </a:p>
                  </a:txBody>
                  <a:tcPr marL="6321" marR="6321" marT="6321"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600" b="1" i="0" u="none" strike="noStrike">
                          <a:solidFill>
                            <a:srgbClr val="002060"/>
                          </a:solidFill>
                          <a:effectLst/>
                          <a:latin typeface="Verdana"/>
                        </a:rPr>
                        <a:t>rate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dirty="0">
                          <a:solidFill>
                            <a:srgbClr val="002060"/>
                          </a:solidFill>
                          <a:effectLst/>
                          <a:latin typeface="Verdana"/>
                        </a:rPr>
                        <a:t>2015 scheme</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6"/>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pay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factor</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years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pension</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31-Mar</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31-Mar</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pension</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7"/>
                  </a:ext>
                </a:extLst>
              </a:tr>
              <a:tr h="130338">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1" u="none" strike="noStrike">
                          <a:solidFill>
                            <a:srgbClr val="002060"/>
                          </a:solidFill>
                          <a:effectLst/>
                          <a:latin typeface="Verdana"/>
                        </a:rPr>
                        <a:t> </a:t>
                      </a:r>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1/54</a:t>
                      </a:r>
                    </a:p>
                  </a:txBody>
                  <a:tcPr marL="6321" marR="6321" marT="6321" marB="0" anchor="b">
                    <a:lnL>
                      <a:noFill/>
                    </a:lnL>
                    <a:lnR>
                      <a:noFill/>
                    </a:lnR>
                    <a:lnT>
                      <a:noFill/>
                    </a:lnT>
                    <a:lnB>
                      <a:noFill/>
                    </a:lnB>
                    <a:solidFill>
                      <a:srgbClr val="FEF3DE"/>
                    </a:solidFill>
                  </a:tcPr>
                </a:tc>
                <a:tc>
                  <a:txBody>
                    <a:bodyPr/>
                    <a:lstStyle/>
                    <a:p>
                      <a:pPr algn="r" fontAlgn="b"/>
                      <a:r>
                        <a:rPr lang="en-GB" sz="600" b="0" i="1" u="none" strike="noStrike">
                          <a:solidFill>
                            <a:srgbClr val="002060"/>
                          </a:solidFill>
                          <a:effectLst/>
                          <a:latin typeface="Verdana"/>
                        </a:rPr>
                        <a:t> </a:t>
                      </a:r>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CPI + 1.5%</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8"/>
                  </a:ext>
                </a:extLst>
              </a:tr>
              <a:tr h="130338">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1"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9"/>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600" b="1" i="0" u="none" strike="noStrike">
                          <a:solidFill>
                            <a:srgbClr val="002060"/>
                          </a:solidFill>
                          <a:effectLst/>
                          <a:latin typeface="Verdana"/>
                        </a:rPr>
                        <a:t>Future accrual</a:t>
                      </a:r>
                    </a:p>
                  </a:txBody>
                  <a:tcPr marL="6321" marR="6321" marT="6321" marB="0" anchor="b">
                    <a:lnL>
                      <a:noFill/>
                    </a:lnL>
                    <a:lnR>
                      <a:noFill/>
                    </a:lnR>
                    <a:lnT>
                      <a:noFill/>
                    </a:lnT>
                    <a:lnB>
                      <a:noFill/>
                    </a:lnB>
                    <a:solidFill>
                      <a:srgbClr val="FEF3DE"/>
                    </a:solidFill>
                  </a:tcPr>
                </a:tc>
                <a:tc hMerge="1">
                  <a:txBody>
                    <a:bodyPr/>
                    <a:lstStyle/>
                    <a:p>
                      <a:endParaRPr lang="en-GB"/>
                    </a:p>
                  </a:txBody>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4"/>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01-Apr-22</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31-Mar-23</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40,000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741</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741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741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dirty="0">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752</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5"/>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01-Apr-23</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31-Mar-24</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40,000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741</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741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741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1,515</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6"/>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01-Apr-24</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31-Mar-25</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40,000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741</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741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741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2,290</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7"/>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01-Apr-25</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40,000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741</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741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741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3,076</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8"/>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01-Apr-26</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31-Mar-27</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40,000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741</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741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741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3,874</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9"/>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01-Apr-27</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31-Mar-28</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4,872</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0"/>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01-Apr-28</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31-Mar-29</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5,885</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1"/>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01-Apr-29</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31-Mar-30</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6,913</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2"/>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01-Apr-30</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31-Mar-31</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7,956</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3"/>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01-Apr-31</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31-Mar-32</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9,015</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4"/>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01-Apr-32</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31-Mar-33</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10,090</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5"/>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01-Apr-33</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31-Mar-34</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11,182</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6"/>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01-Apr-34</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31-Mar-35</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12,289</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7"/>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01-Apr-35</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31-Mar-36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13,413</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8"/>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01-Apr-36</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31-Mar-37</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14,554</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29"/>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01-Apr-37</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31-Mar-38</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15,712</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0"/>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01-Apr-38</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31-Mar-39</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16,888</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1"/>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01-Apr-39</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31-Mar-40</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18,081</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2"/>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01-Apr-40</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31-Mar-41</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19,292</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3"/>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01-Apr-41</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31-Mar-42</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20,521</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4"/>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01-Apr-42</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31-Mar-43</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21,769</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5"/>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01-Apr-43</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31-Mar-44</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23,035</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6"/>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01-Apr-44</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31-Mar-45</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24,321</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7"/>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01-Apr-45</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31-Mar-46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0" i="0" u="none" strike="noStrike" dirty="0">
                          <a:solidFill>
                            <a:srgbClr val="002060"/>
                          </a:solidFill>
                          <a:effectLst/>
                          <a:latin typeface="Verdana"/>
                        </a:rPr>
                        <a:t>25,625</a:t>
                      </a:r>
                      <a:endParaRPr lang="en-GB" sz="600" b="0"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8"/>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01-Apr-46</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dirty="0">
                          <a:solidFill>
                            <a:srgbClr val="002060"/>
                          </a:solidFill>
                          <a:effectLst/>
                          <a:latin typeface="Verdana"/>
                        </a:rPr>
                        <a:t>31-Mar-47</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50,000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926</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1.00 </a:t>
                      </a:r>
                    </a:p>
                  </a:txBody>
                  <a:tcPr marL="6321" marR="6321" marT="6321"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926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1.5%</a:t>
                      </a:r>
                    </a:p>
                  </a:txBody>
                  <a:tcPr marL="6321" marR="6321" marT="6321" marB="0" anchor="b">
                    <a:lnL>
                      <a:noFill/>
                    </a:lnL>
                    <a:lnR>
                      <a:noFill/>
                    </a:lnR>
                    <a:lnT>
                      <a:noFill/>
                    </a:lnT>
                    <a:lnB>
                      <a:noFill/>
                    </a:lnB>
                    <a:solidFill>
                      <a:srgbClr val="FEF3DE"/>
                    </a:solidFill>
                  </a:tcPr>
                </a:tc>
                <a:tc>
                  <a:txBody>
                    <a:bodyPr/>
                    <a:lstStyle/>
                    <a:p>
                      <a:pPr algn="r" fontAlgn="b"/>
                      <a:r>
                        <a:rPr lang="en-US" sz="600" b="1" i="0" u="none" strike="noStrike" dirty="0">
                          <a:solidFill>
                            <a:srgbClr val="002060"/>
                          </a:solidFill>
                          <a:effectLst/>
                          <a:latin typeface="Verdana"/>
                        </a:rPr>
                        <a:t>26,949</a:t>
                      </a:r>
                      <a:endParaRPr lang="en-GB" sz="600" b="1" i="0" u="none" strike="noStrike" dirty="0">
                        <a:solidFill>
                          <a:srgbClr val="002060"/>
                        </a:solidFill>
                        <a:effectLst/>
                        <a:latin typeface="Verdana"/>
                      </a:endParaRP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39"/>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dirty="0">
                          <a:solidFill>
                            <a:srgbClr val="002060"/>
                          </a:solidFill>
                          <a:effectLst/>
                          <a:latin typeface="Verdana"/>
                        </a:rPr>
                        <a:t>   25.00  </a:t>
                      </a:r>
                    </a:p>
                  </a:txBody>
                  <a:tcPr marL="6321" marR="6321" marT="63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600" b="0" i="0" u="none" strike="noStrike" dirty="0">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a:noFill/>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40"/>
                  </a:ext>
                </a:extLst>
              </a:tr>
              <a:tr h="123097">
                <a:tc>
                  <a:txBody>
                    <a:bodyPr/>
                    <a:lstStyle/>
                    <a:p>
                      <a:pPr algn="l" fontAlgn="b"/>
                      <a:r>
                        <a:rPr lang="en-GB" sz="600" b="0" i="0" u="none" strike="noStrike">
                          <a:solidFill>
                            <a:srgbClr val="002060"/>
                          </a:solidFill>
                          <a:effectLst/>
                          <a:latin typeface="Verdana"/>
                        </a:rPr>
                        <a:t> </a:t>
                      </a:r>
                    </a:p>
                  </a:txBody>
                  <a:tcPr marL="6321" marR="6321" marT="6321"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600" b="0" i="0" u="none" strike="noStrike">
                          <a:solidFill>
                            <a:srgbClr val="002060"/>
                          </a:solidFill>
                          <a:effectLst/>
                          <a:latin typeface="Verdana"/>
                        </a:rPr>
                        <a:t> </a:t>
                      </a:r>
                    </a:p>
                  </a:txBody>
                  <a:tcPr marL="6321" marR="6321" marT="6321"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600" b="0" i="0" u="none" strike="noStrike">
                          <a:solidFill>
                            <a:srgbClr val="002060"/>
                          </a:solidFill>
                          <a:effectLst/>
                          <a:latin typeface="Verdana"/>
                        </a:rPr>
                        <a:t> </a:t>
                      </a:r>
                    </a:p>
                  </a:txBody>
                  <a:tcPr marL="6321" marR="6321" marT="6321"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600" b="0" i="0" u="none" strike="noStrike" dirty="0">
                          <a:solidFill>
                            <a:srgbClr val="002060"/>
                          </a:solidFill>
                          <a:effectLst/>
                          <a:latin typeface="Verdana"/>
                        </a:rPr>
                        <a:t> </a:t>
                      </a:r>
                    </a:p>
                  </a:txBody>
                  <a:tcPr marL="6321" marR="6321" marT="6321"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F3DE"/>
                    </a:solidFill>
                  </a:tcPr>
                </a:tc>
                <a:extLst>
                  <a:ext uri="{0D108BD9-81ED-4DB2-BD59-A6C34878D82A}">
                    <a16:rowId xmlns:a16="http://schemas.microsoft.com/office/drawing/2014/main" val="10041"/>
                  </a:ext>
                </a:extLst>
              </a:tr>
            </a:tbl>
          </a:graphicData>
        </a:graphic>
      </p:graphicFrame>
    </p:spTree>
    <p:extLst>
      <p:ext uri="{BB962C8B-B14F-4D97-AF65-F5344CB8AC3E}">
        <p14:creationId xmlns:p14="http://schemas.microsoft.com/office/powerpoint/2010/main" val="2930171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Defined benefit </a:t>
            </a:r>
            <a:r>
              <a:rPr lang="en-GB" sz="3200" dirty="0">
                <a:latin typeface="+mj-lt"/>
              </a:rPr>
              <a:t>- example</a:t>
            </a:r>
            <a:endParaRPr lang="en-GB" dirty="0">
              <a:latin typeface="+mj-lt"/>
            </a:endParaRPr>
          </a:p>
        </p:txBody>
      </p:sp>
      <p:sp>
        <p:nvSpPr>
          <p:cNvPr id="4" name="Footer Placeholder 3"/>
          <p:cNvSpPr>
            <a:spLocks noGrp="1"/>
          </p:cNvSpPr>
          <p:nvPr>
            <p:ph type="ftr" sz="quarter" idx="11"/>
          </p:nvPr>
        </p:nvSpPr>
        <p:spPr/>
        <p:txBody>
          <a:bodyPr/>
          <a:lstStyle/>
          <a:p>
            <a:pPr algn="ct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18</a:t>
            </a:fld>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2894319"/>
              </p:ext>
            </p:extLst>
          </p:nvPr>
        </p:nvGraphicFramePr>
        <p:xfrm>
          <a:off x="665892" y="1367940"/>
          <a:ext cx="8089901" cy="3421637"/>
        </p:xfrm>
        <a:graphic>
          <a:graphicData uri="http://schemas.openxmlformats.org/drawingml/2006/table">
            <a:tbl>
              <a:tblPr/>
              <a:tblGrid>
                <a:gridCol w="139371">
                  <a:extLst>
                    <a:ext uri="{9D8B030D-6E8A-4147-A177-3AD203B41FA5}">
                      <a16:colId xmlns:a16="http://schemas.microsoft.com/office/drawing/2014/main" val="20000"/>
                    </a:ext>
                  </a:extLst>
                </a:gridCol>
                <a:gridCol w="978771">
                  <a:extLst>
                    <a:ext uri="{9D8B030D-6E8A-4147-A177-3AD203B41FA5}">
                      <a16:colId xmlns:a16="http://schemas.microsoft.com/office/drawing/2014/main" val="20001"/>
                    </a:ext>
                  </a:extLst>
                </a:gridCol>
                <a:gridCol w="788718">
                  <a:extLst>
                    <a:ext uri="{9D8B030D-6E8A-4147-A177-3AD203B41FA5}">
                      <a16:colId xmlns:a16="http://schemas.microsoft.com/office/drawing/2014/main" val="20002"/>
                    </a:ext>
                  </a:extLst>
                </a:gridCol>
                <a:gridCol w="1064294">
                  <a:extLst>
                    <a:ext uri="{9D8B030D-6E8A-4147-A177-3AD203B41FA5}">
                      <a16:colId xmlns:a16="http://schemas.microsoft.com/office/drawing/2014/main" val="20003"/>
                    </a:ext>
                  </a:extLst>
                </a:gridCol>
                <a:gridCol w="598665">
                  <a:extLst>
                    <a:ext uri="{9D8B030D-6E8A-4147-A177-3AD203B41FA5}">
                      <a16:colId xmlns:a16="http://schemas.microsoft.com/office/drawing/2014/main" val="20004"/>
                    </a:ext>
                  </a:extLst>
                </a:gridCol>
                <a:gridCol w="620838">
                  <a:extLst>
                    <a:ext uri="{9D8B030D-6E8A-4147-A177-3AD203B41FA5}">
                      <a16:colId xmlns:a16="http://schemas.microsoft.com/office/drawing/2014/main" val="20005"/>
                    </a:ext>
                  </a:extLst>
                </a:gridCol>
                <a:gridCol w="1016781">
                  <a:extLst>
                    <a:ext uri="{9D8B030D-6E8A-4147-A177-3AD203B41FA5}">
                      <a16:colId xmlns:a16="http://schemas.microsoft.com/office/drawing/2014/main" val="20006"/>
                    </a:ext>
                  </a:extLst>
                </a:gridCol>
                <a:gridCol w="788718">
                  <a:extLst>
                    <a:ext uri="{9D8B030D-6E8A-4147-A177-3AD203B41FA5}">
                      <a16:colId xmlns:a16="http://schemas.microsoft.com/office/drawing/2014/main" val="20007"/>
                    </a:ext>
                  </a:extLst>
                </a:gridCol>
                <a:gridCol w="790272">
                  <a:extLst>
                    <a:ext uri="{9D8B030D-6E8A-4147-A177-3AD203B41FA5}">
                      <a16:colId xmlns:a16="http://schemas.microsoft.com/office/drawing/2014/main" val="20008"/>
                    </a:ext>
                  </a:extLst>
                </a:gridCol>
                <a:gridCol w="936040">
                  <a:extLst>
                    <a:ext uri="{9D8B030D-6E8A-4147-A177-3AD203B41FA5}">
                      <a16:colId xmlns:a16="http://schemas.microsoft.com/office/drawing/2014/main" val="20009"/>
                    </a:ext>
                  </a:extLst>
                </a:gridCol>
                <a:gridCol w="367433">
                  <a:extLst>
                    <a:ext uri="{9D8B030D-6E8A-4147-A177-3AD203B41FA5}">
                      <a16:colId xmlns:a16="http://schemas.microsoft.com/office/drawing/2014/main" val="20010"/>
                    </a:ext>
                  </a:extLst>
                </a:gridCol>
              </a:tblGrid>
              <a:tr h="188852">
                <a:tc>
                  <a:txBody>
                    <a:bodyPr/>
                    <a:lstStyle/>
                    <a:p>
                      <a:pPr algn="l" fontAlgn="b"/>
                      <a:r>
                        <a:rPr lang="en-GB" sz="950" b="0" i="0" u="none" strike="noStrike" dirty="0">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F3DE"/>
                    </a:solidFill>
                  </a:tcPr>
                </a:tc>
                <a:extLst>
                  <a:ext uri="{0D108BD9-81ED-4DB2-BD59-A6C34878D82A}">
                    <a16:rowId xmlns:a16="http://schemas.microsoft.com/office/drawing/2014/main" val="10000"/>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950" b="1" i="0" u="sng" strike="noStrike" dirty="0">
                          <a:solidFill>
                            <a:srgbClr val="002060"/>
                          </a:solidFill>
                          <a:effectLst/>
                          <a:latin typeface="Verdana"/>
                        </a:rPr>
                        <a:t>Annual pension:</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r>
                        <a:rPr lang="en-GB" sz="950" b="1" i="0" u="none" strike="noStrike" dirty="0">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r>
                        <a:rPr lang="en-GB" sz="950" b="1" i="0" u="none" strike="noStrike" dirty="0">
                          <a:solidFill>
                            <a:srgbClr val="002060"/>
                          </a:solidFill>
                          <a:effectLst/>
                          <a:latin typeface="Verdana"/>
                        </a:rPr>
                        <a:t>£</a:t>
                      </a:r>
                      <a:endParaRPr lang="en-GB" sz="950" b="0" i="0" u="none" strike="noStrike" dirty="0">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1"/>
                  </a:ext>
                </a:extLst>
              </a:tr>
              <a:tr h="149969">
                <a:tc>
                  <a:txBody>
                    <a:bodyPr/>
                    <a:lstStyle/>
                    <a:p>
                      <a:pPr algn="l" fontAlgn="b"/>
                      <a:endParaRPr lang="en-GB" sz="950" b="0" i="0" u="none" strike="noStrike">
                        <a:solidFill>
                          <a:srgbClr val="002060"/>
                        </a:solidFill>
                        <a:effectLst/>
                        <a:latin typeface="Verdana"/>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endParaRPr lang="en-GB" sz="950" b="0" i="0" u="none" strike="noStrike">
                        <a:solidFill>
                          <a:srgbClr val="002060"/>
                        </a:solidFill>
                        <a:effectLst/>
                        <a:latin typeface="Verdana"/>
                      </a:endParaRP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l" fontAlgn="b"/>
                      <a:endParaRPr lang="en-GB" sz="950" b="0" i="0" u="none" strike="noStrike">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r" fontAlgn="b"/>
                      <a:endParaRPr lang="en-GB" sz="950" b="0" i="0" u="none" strike="noStrike">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r" fontAlgn="b"/>
                      <a:endParaRPr lang="en-GB" sz="950" b="0" i="0" u="none" strike="noStrike">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r" fontAlgn="b"/>
                      <a:endParaRPr lang="en-GB" sz="950" b="0" i="0" u="none" strike="noStrike">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l" fontAlgn="b"/>
                      <a:endParaRPr lang="en-GB" sz="950" b="0" i="0" u="none" strike="noStrike">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l" fontAlgn="b"/>
                      <a:endParaRPr lang="en-GB" sz="950" b="0" i="0" u="none" strike="noStrike">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r" fontAlgn="b"/>
                      <a:endParaRPr lang="en-GB" sz="950" b="0" i="0" u="none" strike="noStrike" dirty="0">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l" fontAlgn="b"/>
                      <a:endParaRPr lang="en-GB" sz="950" b="0" i="0" u="none" strike="noStrike" dirty="0">
                        <a:solidFill>
                          <a:srgbClr val="002060"/>
                        </a:solidFill>
                        <a:effectLst/>
                        <a:latin typeface="Verdana"/>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2"/>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6">
                  <a:txBody>
                    <a:bodyPr/>
                    <a:lstStyle/>
                    <a:p>
                      <a:pPr algn="l" fontAlgn="b"/>
                      <a:r>
                        <a:rPr lang="en-GB" sz="950" b="0" i="0" u="none" strike="noStrike" dirty="0">
                          <a:solidFill>
                            <a:srgbClr val="002060"/>
                          </a:solidFill>
                          <a:effectLst/>
                          <a:latin typeface="Verdana"/>
                        </a:rPr>
                        <a:t>  1995 Section pension (pre dismissal pension benefits)</a:t>
                      </a:r>
                    </a:p>
                  </a:txBody>
                  <a:tcPr marL="9525" marR="9525" marT="9525" marB="0" anchor="b">
                    <a:lnL>
                      <a:noFill/>
                    </a:lnL>
                    <a:lnR>
                      <a:noFill/>
                    </a:lnR>
                    <a:lnT>
                      <a:noFill/>
                    </a:lnT>
                    <a:lnB>
                      <a:noFill/>
                    </a:lnB>
                    <a:solidFill>
                      <a:srgbClr val="FEF3DE"/>
                    </a:solidFill>
                  </a:tcPr>
                </a:tc>
                <a:tc hMerge="1">
                  <a:txBody>
                    <a:bodyPr/>
                    <a:lstStyle/>
                    <a:p>
                      <a:endParaRPr lang="en-GB"/>
                    </a:p>
                  </a:txBody>
                  <a:tcPr/>
                </a:tc>
                <a:tc hMerge="1">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hMerge="1">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hMerge="1">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hMerge="1">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9,375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3"/>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5">
                  <a:txBody>
                    <a:bodyPr/>
                    <a:lstStyle/>
                    <a:p>
                      <a:pPr algn="l" fontAlgn="b"/>
                      <a:r>
                        <a:rPr lang="en-GB" sz="950" b="0" i="0" u="none" strike="noStrike" dirty="0">
                          <a:solidFill>
                            <a:srgbClr val="002060"/>
                          </a:solidFill>
                          <a:effectLst/>
                          <a:latin typeface="Verdana"/>
                        </a:rPr>
                        <a:t>  2015 CARE pension  (post dismissal pension benefits)</a:t>
                      </a:r>
                    </a:p>
                  </a:txBody>
                  <a:tcPr marL="9525" marR="9525" marT="9525" marB="0" anchor="b">
                    <a:lnL>
                      <a:noFill/>
                    </a:lnL>
                    <a:lnR>
                      <a:noFill/>
                    </a:lnR>
                    <a:lnT>
                      <a:noFill/>
                    </a:lnT>
                    <a:lnB>
                      <a:noFill/>
                    </a:lnB>
                    <a:solidFill>
                      <a:srgbClr val="FEF3DE"/>
                    </a:solidFill>
                  </a:tcPr>
                </a:tc>
                <a:tc hMerge="1">
                  <a:txBody>
                    <a:bodyPr/>
                    <a:lstStyle/>
                    <a:p>
                      <a:endParaRPr lang="en-GB"/>
                    </a:p>
                  </a:txBody>
                  <a:tcPr/>
                </a:tc>
                <a:tc hMerge="1">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hMerge="1">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hMerge="1">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26,949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4"/>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5"/>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950" b="0" i="0" u="none" strike="noStrike">
                          <a:solidFill>
                            <a:srgbClr val="002060"/>
                          </a:solidFill>
                          <a:effectLst/>
                          <a:latin typeface="Verdana"/>
                        </a:rPr>
                        <a:t>Total gross annual pension</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endParaRPr lang="en-GB" sz="950" b="0" i="0" u="none" strike="noStrike" dirty="0">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r" fontAlgn="b"/>
                      <a:endParaRPr lang="en-GB" sz="950" b="0" i="0" u="none" strike="noStrike" dirty="0">
                        <a:solidFill>
                          <a:srgbClr val="002060"/>
                        </a:solidFill>
                        <a:effectLst/>
                        <a:latin typeface="Verdana"/>
                      </a:endParaRP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36,324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6"/>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7"/>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Tax</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(1,875)</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(5,390)</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(7,265)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dirty="0">
                          <a:solidFill>
                            <a:srgbClr val="002060"/>
                          </a:solidFill>
                          <a:effectLst/>
                          <a:latin typeface="Verdana"/>
                        </a:rPr>
                        <a:t> </a:t>
                      </a:r>
                      <a:r>
                        <a:rPr lang="en-GB" sz="850" b="0" i="1" u="none" strike="noStrike" dirty="0">
                          <a:solidFill>
                            <a:srgbClr val="002060"/>
                          </a:solidFill>
                          <a:effectLst/>
                          <a:latin typeface="Verdana"/>
                        </a:rPr>
                        <a:t>*1</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8"/>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9"/>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950" b="0" i="0" u="none" strike="noStrike">
                          <a:solidFill>
                            <a:srgbClr val="002060"/>
                          </a:solidFill>
                          <a:effectLst/>
                          <a:latin typeface="Verdana"/>
                        </a:rPr>
                        <a:t>Total net annual pension</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7,500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21,559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29,059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0"/>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1"/>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950" b="0" i="0" u="none" strike="noStrike">
                          <a:solidFill>
                            <a:srgbClr val="002060"/>
                          </a:solidFill>
                          <a:effectLst/>
                          <a:latin typeface="Verdana"/>
                        </a:rPr>
                        <a:t>Multiplier from age 65</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40.95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40.95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40.95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2"/>
                  </a:ext>
                </a:extLst>
              </a:tr>
              <a:tr h="17145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3"/>
                  </a:ext>
                </a:extLst>
              </a:tr>
              <a:tr h="171450">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gridSpan="2">
                  <a:txBody>
                    <a:bodyPr/>
                    <a:lstStyle/>
                    <a:p>
                      <a:pPr algn="l" fontAlgn="b"/>
                      <a:r>
                        <a:rPr lang="en-GB" sz="950" b="1" i="0" u="none" strike="noStrike" dirty="0">
                          <a:solidFill>
                            <a:srgbClr val="002060"/>
                          </a:solidFill>
                          <a:effectLst/>
                          <a:latin typeface="Verdana"/>
                        </a:rPr>
                        <a:t>Total annual pension </a:t>
                      </a:r>
                    </a:p>
                  </a:txBody>
                  <a:tcPr marL="9525" marR="9525" marT="9525" marB="0" anchor="b">
                    <a:lnL>
                      <a:noFill/>
                    </a:lnL>
                    <a:lnR>
                      <a:noFill/>
                    </a:lnR>
                    <a:lnT>
                      <a:noFill/>
                    </a:lnT>
                    <a:lnB>
                      <a:noFill/>
                    </a:lnB>
                    <a:solidFill>
                      <a:srgbClr val="FEF3DE"/>
                    </a:solidFill>
                  </a:tcPr>
                </a:tc>
                <a:tc hMerge="1">
                  <a:txBody>
                    <a:bodyPr/>
                    <a:lstStyle/>
                    <a:p>
                      <a:endParaRPr lang="en-GB"/>
                    </a:p>
                  </a:txBody>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307,125</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882,841 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1,189,966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14"/>
                  </a:ext>
                </a:extLst>
              </a:tr>
              <a:tr h="161925">
                <a:tc>
                  <a:txBody>
                    <a:bodyPr/>
                    <a:lstStyle/>
                    <a:p>
                      <a:pPr algn="l"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EF3DE"/>
                    </a:solidFill>
                  </a:tcPr>
                </a:tc>
                <a:tc gridSpan="5">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GB" sz="950" b="1" i="0" u="none" strike="noStrike" dirty="0">
                          <a:solidFill>
                            <a:srgbClr val="002060"/>
                          </a:solidFill>
                          <a:effectLst/>
                          <a:latin typeface="Verdana"/>
                        </a:rPr>
                        <a:t> </a:t>
                      </a:r>
                    </a:p>
                    <a:p>
                      <a:pPr marL="0" marR="0" lvl="0" indent="0" algn="l" defTabSz="914400" rtl="0" eaLnBrk="1" fontAlgn="b" latinLnBrk="0" hangingPunct="1">
                        <a:lnSpc>
                          <a:spcPct val="100000"/>
                        </a:lnSpc>
                        <a:spcBef>
                          <a:spcPts val="0"/>
                        </a:spcBef>
                        <a:spcAft>
                          <a:spcPts val="0"/>
                        </a:spcAft>
                        <a:buClrTx/>
                        <a:buSzTx/>
                        <a:buFontTx/>
                        <a:buNone/>
                        <a:tabLst/>
                        <a:defRPr/>
                      </a:pPr>
                      <a:r>
                        <a:rPr kumimoji="0" lang="en-GB" sz="800" b="0" i="1" u="none" strike="noStrike" kern="1200" cap="none" spc="0" normalizeH="0" baseline="0" noProof="0" dirty="0">
                          <a:ln>
                            <a:noFill/>
                          </a:ln>
                          <a:solidFill>
                            <a:srgbClr val="002060"/>
                          </a:solidFill>
                          <a:effectLst/>
                          <a:uLnTx/>
                          <a:uFillTx/>
                          <a:latin typeface="Verdana"/>
                          <a:ea typeface="+mn-ea"/>
                          <a:cs typeface="+mn-cs"/>
                        </a:rPr>
                        <a:t>*1 - Assumes tax of 20% (i.e. personal tax allowance used against state pension income/other income)</a:t>
                      </a:r>
                    </a:p>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hMerge="1">
                  <a:txBody>
                    <a:bodyPr/>
                    <a:lstStyle/>
                    <a:p>
                      <a:pPr algn="l" fontAlgn="b"/>
                      <a:endParaRPr lang="en-GB" sz="950" b="0" i="0" u="none" strike="noStrike" dirty="0">
                        <a:solidFill>
                          <a:srgbClr val="002060"/>
                        </a:solidFill>
                        <a:effectLst/>
                        <a:latin typeface="Verdana"/>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hMerge="1">
                  <a:txBody>
                    <a:bodyPr/>
                    <a:lstStyle/>
                    <a:p>
                      <a:pPr algn="l" fontAlgn="b"/>
                      <a:endParaRPr lang="en-GB" sz="950" b="0" i="0" u="none" strike="noStrike" dirty="0">
                        <a:solidFill>
                          <a:srgbClr val="002060"/>
                        </a:solidFill>
                        <a:effectLst/>
                        <a:latin typeface="Verdana"/>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hMerge="1">
                  <a:txBody>
                    <a:bodyPr/>
                    <a:lstStyle/>
                    <a:p>
                      <a:pPr algn="l" fontAlgn="b"/>
                      <a:endParaRPr lang="en-GB" sz="950" b="0" i="0" u="none" strike="noStrike" dirty="0">
                        <a:solidFill>
                          <a:srgbClr val="002060"/>
                        </a:solidFill>
                        <a:effectLst/>
                        <a:latin typeface="Verdana"/>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hMerge="1">
                  <a:txBody>
                    <a:bodyPr/>
                    <a:lstStyle/>
                    <a:p>
                      <a:pPr algn="l" fontAlgn="b"/>
                      <a:endParaRPr lang="en-GB" sz="950" b="0" i="0" u="none" strike="noStrike" dirty="0">
                        <a:solidFill>
                          <a:srgbClr val="002060"/>
                        </a:solidFill>
                        <a:effectLst/>
                        <a:latin typeface="Verdana"/>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1" i="0" u="none" strike="noStrike" dirty="0">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3DE"/>
                    </a:solidFill>
                  </a:tcPr>
                </a:tc>
                <a:tc>
                  <a:txBody>
                    <a:bodyPr/>
                    <a:lstStyle/>
                    <a:p>
                      <a:pPr algn="l" fontAlgn="b"/>
                      <a:r>
                        <a:rPr lang="en-GB" sz="950" b="0" i="0" u="none" strike="noStrike" dirty="0">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F3DE"/>
                    </a:solidFill>
                  </a:tcPr>
                </a:tc>
                <a:extLst>
                  <a:ext uri="{0D108BD9-81ED-4DB2-BD59-A6C34878D82A}">
                    <a16:rowId xmlns:a16="http://schemas.microsoft.com/office/drawing/2014/main" val="10015"/>
                  </a:ext>
                </a:extLst>
              </a:tr>
            </a:tbl>
          </a:graphicData>
        </a:graphic>
      </p:graphicFrame>
      <p:sp>
        <p:nvSpPr>
          <p:cNvPr id="7" name="TextBox 6">
            <a:extLst>
              <a:ext uri="{FF2B5EF4-FFF2-40B4-BE49-F238E27FC236}">
                <a16:creationId xmlns:a16="http://schemas.microsoft.com/office/drawing/2014/main" id="{CFC0B592-9491-951A-13D8-6A422E470CF1}"/>
              </a:ext>
            </a:extLst>
          </p:cNvPr>
          <p:cNvSpPr txBox="1"/>
          <p:nvPr/>
        </p:nvSpPr>
        <p:spPr>
          <a:xfrm>
            <a:off x="561578" y="4963011"/>
            <a:ext cx="8298531" cy="923330"/>
          </a:xfrm>
          <a:prstGeom prst="rect">
            <a:avLst/>
          </a:prstGeom>
          <a:noFill/>
        </p:spPr>
        <p:txBody>
          <a:bodyPr wrap="square">
            <a:spAutoFit/>
          </a:bodyPr>
          <a:lstStyle/>
          <a:p>
            <a:r>
              <a:rPr lang="en-GB" sz="1800" dirty="0">
                <a:solidFill>
                  <a:srgbClr val="002060"/>
                </a:solidFill>
              </a:rPr>
              <a:t>The above calculation reflects the total value of the pension (both prior to dismissal service and </a:t>
            </a:r>
            <a:r>
              <a:rPr lang="en-GB" dirty="0">
                <a:solidFill>
                  <a:srgbClr val="002060"/>
                </a:solidFill>
              </a:rPr>
              <a:t>the 25 years expected post dismissal).  In the above the CARE scheme benefits represent the post dismissal pension benefits equating to £882,841.  </a:t>
            </a:r>
          </a:p>
        </p:txBody>
      </p:sp>
    </p:spTree>
    <p:extLst>
      <p:ext uri="{BB962C8B-B14F-4D97-AF65-F5344CB8AC3E}">
        <p14:creationId xmlns:p14="http://schemas.microsoft.com/office/powerpoint/2010/main" val="327917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mj-lt"/>
              </a:rPr>
              <a:t>DB v DC scheme (same earnings)</a:t>
            </a:r>
          </a:p>
        </p:txBody>
      </p:sp>
      <p:sp>
        <p:nvSpPr>
          <p:cNvPr id="4" name="Footer Placeholder 3"/>
          <p:cNvSpPr>
            <a:spLocks noGrp="1"/>
          </p:cNvSpPr>
          <p:nvPr>
            <p:ph type="ftr" sz="quarter" idx="11"/>
          </p:nvPr>
        </p:nvSpPr>
        <p:spPr/>
        <p:txBody>
          <a:bodyPr/>
          <a:lstStyle/>
          <a:p>
            <a:pPr algn="ct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19</a:t>
            </a:fld>
            <a:endParaRPr lang="en-GB" dirty="0"/>
          </a:p>
        </p:txBody>
      </p:sp>
      <p:sp>
        <p:nvSpPr>
          <p:cNvPr id="3" name="Content Placeholder 2"/>
          <p:cNvSpPr>
            <a:spLocks noGrp="1"/>
          </p:cNvSpPr>
          <p:nvPr>
            <p:ph idx="1"/>
          </p:nvPr>
        </p:nvSpPr>
        <p:spPr>
          <a:xfrm>
            <a:off x="498376" y="1196753"/>
            <a:ext cx="8424935" cy="1944215"/>
          </a:xfrm>
        </p:spPr>
        <p:txBody>
          <a:bodyPr>
            <a:normAutofit fontScale="77500" lnSpcReduction="20000"/>
          </a:bodyPr>
          <a:lstStyle/>
          <a:p>
            <a:r>
              <a:rPr lang="en-GB" dirty="0"/>
              <a:t>If moving from DB to DC scheme with the same salary there is likely to be significant pension loss e.g. looking at our examples of the value of pension benefits in DC and DB schemes earlier of female aged 40 retiring at age 65 with same pensionable salary (£40k increasing to £50k).  The difference in pension benefits is as follows:</a:t>
            </a:r>
          </a:p>
        </p:txBody>
      </p:sp>
      <p:graphicFrame>
        <p:nvGraphicFramePr>
          <p:cNvPr id="7" name="Table 6">
            <a:extLst>
              <a:ext uri="{FF2B5EF4-FFF2-40B4-BE49-F238E27FC236}">
                <a16:creationId xmlns:a16="http://schemas.microsoft.com/office/drawing/2014/main" id="{9F9CE2FE-F83C-7B52-8EB5-0FABAE27099F}"/>
              </a:ext>
            </a:extLst>
          </p:cNvPr>
          <p:cNvGraphicFramePr>
            <a:graphicFrameLocks noGrp="1"/>
          </p:cNvGraphicFramePr>
          <p:nvPr>
            <p:extLst>
              <p:ext uri="{D42A27DB-BD31-4B8C-83A1-F6EECF244321}">
                <p14:modId xmlns:p14="http://schemas.microsoft.com/office/powerpoint/2010/main" val="2022436083"/>
              </p:ext>
            </p:extLst>
          </p:nvPr>
        </p:nvGraphicFramePr>
        <p:xfrm>
          <a:off x="958850" y="3356992"/>
          <a:ext cx="7226300" cy="2887980"/>
        </p:xfrm>
        <a:graphic>
          <a:graphicData uri="http://schemas.openxmlformats.org/drawingml/2006/table">
            <a:tbl>
              <a:tblPr/>
              <a:tblGrid>
                <a:gridCol w="2070100">
                  <a:extLst>
                    <a:ext uri="{9D8B030D-6E8A-4147-A177-3AD203B41FA5}">
                      <a16:colId xmlns:a16="http://schemas.microsoft.com/office/drawing/2014/main" val="389821974"/>
                    </a:ext>
                  </a:extLst>
                </a:gridCol>
                <a:gridCol w="1981200">
                  <a:extLst>
                    <a:ext uri="{9D8B030D-6E8A-4147-A177-3AD203B41FA5}">
                      <a16:colId xmlns:a16="http://schemas.microsoft.com/office/drawing/2014/main" val="2629401305"/>
                    </a:ext>
                  </a:extLst>
                </a:gridCol>
                <a:gridCol w="1943100">
                  <a:extLst>
                    <a:ext uri="{9D8B030D-6E8A-4147-A177-3AD203B41FA5}">
                      <a16:colId xmlns:a16="http://schemas.microsoft.com/office/drawing/2014/main" val="1531881682"/>
                    </a:ext>
                  </a:extLst>
                </a:gridCol>
                <a:gridCol w="1231900">
                  <a:extLst>
                    <a:ext uri="{9D8B030D-6E8A-4147-A177-3AD203B41FA5}">
                      <a16:colId xmlns:a16="http://schemas.microsoft.com/office/drawing/2014/main" val="3236256410"/>
                    </a:ext>
                  </a:extLst>
                </a:gridCol>
              </a:tblGrid>
              <a:tr h="80392">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a:noFill/>
                    </a:lnR>
                    <a:lnT w="12700" cap="flat" cmpd="sng" algn="ctr">
                      <a:solidFill>
                        <a:schemeClr val="tx1"/>
                      </a:solidFill>
                      <a:prstDash val="solid"/>
                      <a:round/>
                      <a:headEnd type="none" w="med" len="med"/>
                      <a:tailEnd type="none" w="med" len="med"/>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FEF3DE"/>
                    </a:solidFill>
                  </a:tcPr>
                </a:tc>
                <a:extLst>
                  <a:ext uri="{0D108BD9-81ED-4DB2-BD59-A6C34878D82A}">
                    <a16:rowId xmlns:a16="http://schemas.microsoft.com/office/drawing/2014/main" val="2332295733"/>
                  </a:ext>
                </a:extLst>
              </a:tr>
              <a:tr h="152400">
                <a:tc>
                  <a:txBody>
                    <a:bodyPr/>
                    <a:lstStyle/>
                    <a:p>
                      <a:pPr algn="l" fontAlgn="b"/>
                      <a:endParaRPr lang="en-GB" sz="950" b="0" i="0" u="none" strike="noStrike" dirty="0">
                        <a:ln>
                          <a:noFill/>
                        </a:ln>
                        <a:solidFill>
                          <a:srgbClr val="000000"/>
                        </a:solidFill>
                        <a:effectLst/>
                        <a:latin typeface="Verdana" panose="020B0604030504040204" pitchFamily="34" charset="0"/>
                      </a:endParaRP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1" i="0" u="none" strike="noStrike" dirty="0">
                          <a:ln>
                            <a:noFill/>
                          </a:ln>
                          <a:solidFill>
                            <a:srgbClr val="002060"/>
                          </a:solidFill>
                          <a:effectLst/>
                          <a:latin typeface="Verdana" panose="020B0604030504040204" pitchFamily="34" charset="0"/>
                        </a:rPr>
                        <a:t>DB</a:t>
                      </a:r>
                    </a:p>
                  </a:txBody>
                  <a:tcPr marL="7620" marR="7620" marT="7620" marB="0" anchor="b">
                    <a:lnL>
                      <a:noFill/>
                    </a:lnL>
                    <a:lnR>
                      <a:noFill/>
                    </a:lnR>
                    <a:lnT>
                      <a:noFill/>
                    </a:lnT>
                    <a:lnB>
                      <a:noFill/>
                    </a:lnB>
                    <a:solidFill>
                      <a:srgbClr val="FEF3DE"/>
                    </a:solidFill>
                  </a:tcPr>
                </a:tc>
                <a:tc>
                  <a:txBody>
                    <a:bodyPr/>
                    <a:lstStyle/>
                    <a:p>
                      <a:pPr algn="l" fontAlgn="b"/>
                      <a:r>
                        <a:rPr lang="en-GB" sz="950" b="1" i="0" u="none" strike="noStrike" dirty="0">
                          <a:ln>
                            <a:noFill/>
                          </a:ln>
                          <a:solidFill>
                            <a:srgbClr val="002060"/>
                          </a:solidFill>
                          <a:effectLst/>
                          <a:latin typeface="Verdana" panose="020B0604030504040204" pitchFamily="34" charset="0"/>
                        </a:rPr>
                        <a:t>DC</a:t>
                      </a:r>
                    </a:p>
                  </a:txBody>
                  <a:tcPr marL="7620" marR="7620" marT="7620" marB="0" anchor="b">
                    <a:lnL>
                      <a:noFill/>
                    </a:lnL>
                    <a:lnR>
                      <a:noFill/>
                    </a:lnR>
                    <a:lnT>
                      <a:noFill/>
                    </a:lnT>
                    <a:lnB>
                      <a:noFill/>
                    </a:lnB>
                    <a:solidFill>
                      <a:srgbClr val="FEF3DE"/>
                    </a:solidFill>
                  </a:tcPr>
                </a:tc>
                <a:tc>
                  <a:txBody>
                    <a:bodyPr/>
                    <a:lstStyle/>
                    <a:p>
                      <a:pPr algn="l" fontAlgn="b"/>
                      <a:r>
                        <a:rPr lang="en-GB" sz="950" b="1" i="0" u="none" strike="noStrike" dirty="0">
                          <a:ln>
                            <a:noFill/>
                          </a:ln>
                          <a:solidFill>
                            <a:srgbClr val="002060"/>
                          </a:solidFill>
                          <a:effectLst/>
                          <a:latin typeface="Verdana" panose="020B0604030504040204" pitchFamily="34" charset="0"/>
                        </a:rPr>
                        <a:t>Difference</a:t>
                      </a: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EF3DE"/>
                    </a:solidFill>
                  </a:tcPr>
                </a:tc>
                <a:extLst>
                  <a:ext uri="{0D108BD9-81ED-4DB2-BD59-A6C34878D82A}">
                    <a16:rowId xmlns:a16="http://schemas.microsoft.com/office/drawing/2014/main" val="2411421865"/>
                  </a:ext>
                </a:extLst>
              </a:tr>
              <a:tr h="152400">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3517053167"/>
                  </a:ext>
                </a:extLst>
              </a:tr>
              <a:tr h="304800">
                <a:tc>
                  <a:txBody>
                    <a:bodyPr/>
                    <a:lstStyle/>
                    <a:p>
                      <a:pPr algn="l" fontAlgn="b"/>
                      <a:r>
                        <a:rPr lang="en-GB" sz="950" b="0" i="0" u="none" strike="noStrike" dirty="0">
                          <a:ln>
                            <a:noFill/>
                          </a:ln>
                          <a:solidFill>
                            <a:srgbClr val="002060"/>
                          </a:solidFill>
                          <a:effectLst/>
                          <a:latin typeface="Verdana" panose="020B0604030504040204" pitchFamily="34" charset="0"/>
                        </a:rPr>
                        <a:t>Salary</a:t>
                      </a: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r>
                        <a:rPr lang="en-US" sz="950" b="0" i="0" u="none" strike="noStrike">
                          <a:ln>
                            <a:noFill/>
                          </a:ln>
                          <a:solidFill>
                            <a:srgbClr val="002060"/>
                          </a:solidFill>
                          <a:effectLst/>
                          <a:latin typeface="Verdana" panose="020B0604030504040204" pitchFamily="34" charset="0"/>
                        </a:rPr>
                        <a:t>£40,000 p/a for 5 years</a:t>
                      </a:r>
                      <a:br>
                        <a:rPr lang="en-US" sz="950" b="0" i="0" u="none" strike="noStrike">
                          <a:ln>
                            <a:noFill/>
                          </a:ln>
                          <a:solidFill>
                            <a:srgbClr val="002060"/>
                          </a:solidFill>
                          <a:effectLst/>
                          <a:latin typeface="Verdana" panose="020B0604030504040204" pitchFamily="34" charset="0"/>
                        </a:rPr>
                      </a:br>
                      <a:r>
                        <a:rPr lang="en-US" sz="950" b="0" i="0" u="none" strike="noStrike">
                          <a:ln>
                            <a:noFill/>
                          </a:ln>
                          <a:solidFill>
                            <a:srgbClr val="002060"/>
                          </a:solidFill>
                          <a:effectLst/>
                          <a:latin typeface="Verdana" panose="020B0604030504040204" pitchFamily="34" charset="0"/>
                        </a:rPr>
                        <a:t>£50,000 p/a until retirement</a:t>
                      </a:r>
                    </a:p>
                  </a:txBody>
                  <a:tcPr marL="7620" marR="7620" marT="7620" marB="0" anchor="b">
                    <a:lnL>
                      <a:noFill/>
                    </a:lnL>
                    <a:lnR>
                      <a:noFill/>
                    </a:lnR>
                    <a:lnT>
                      <a:noFill/>
                    </a:lnT>
                    <a:lnB>
                      <a:noFill/>
                    </a:lnB>
                    <a:solidFill>
                      <a:srgbClr val="FEF3DE"/>
                    </a:solidFill>
                  </a:tcPr>
                </a:tc>
                <a:tc>
                  <a:txBody>
                    <a:bodyPr/>
                    <a:lstStyle/>
                    <a:p>
                      <a:pPr algn="l" fontAlgn="b"/>
                      <a:r>
                        <a:rPr lang="en-US" sz="950" b="0" i="0" u="none" strike="noStrike" dirty="0">
                          <a:ln>
                            <a:noFill/>
                          </a:ln>
                          <a:solidFill>
                            <a:srgbClr val="002060"/>
                          </a:solidFill>
                          <a:effectLst/>
                          <a:latin typeface="Verdana" panose="020B0604030504040204" pitchFamily="34" charset="0"/>
                        </a:rPr>
                        <a:t>£40,000 p/a for 5 years</a:t>
                      </a:r>
                      <a:br>
                        <a:rPr lang="en-US" sz="950" b="0" i="0" u="none" strike="noStrike" dirty="0">
                          <a:ln>
                            <a:noFill/>
                          </a:ln>
                          <a:solidFill>
                            <a:srgbClr val="002060"/>
                          </a:solidFill>
                          <a:effectLst/>
                          <a:latin typeface="Verdana" panose="020B0604030504040204" pitchFamily="34" charset="0"/>
                        </a:rPr>
                      </a:br>
                      <a:r>
                        <a:rPr lang="en-US" sz="950" b="0" i="0" u="none" strike="noStrike" dirty="0">
                          <a:ln>
                            <a:noFill/>
                          </a:ln>
                          <a:solidFill>
                            <a:srgbClr val="002060"/>
                          </a:solidFill>
                          <a:effectLst/>
                          <a:latin typeface="Verdana" panose="020B0604030504040204" pitchFamily="34" charset="0"/>
                        </a:rPr>
                        <a:t>£50,000 p/a until retirement</a:t>
                      </a:r>
                    </a:p>
                  </a:txBody>
                  <a:tcPr marL="7620" marR="7620" marT="7620" marB="0" anchor="b">
                    <a:lnL>
                      <a:noFill/>
                    </a:lnL>
                    <a:lnR>
                      <a:noFill/>
                    </a:lnR>
                    <a:lnT>
                      <a:noFill/>
                    </a:lnT>
                    <a:lnB>
                      <a:noFill/>
                    </a:lnB>
                    <a:solidFill>
                      <a:srgbClr val="FEF3DE"/>
                    </a:solidFill>
                  </a:tcPr>
                </a:tc>
                <a:tc>
                  <a:txBody>
                    <a:bodyPr/>
                    <a:lstStyle/>
                    <a:p>
                      <a:pPr algn="l" fontAlgn="b"/>
                      <a:r>
                        <a:rPr lang="en-GB" sz="950" b="0" i="0" u="none" strike="noStrike" dirty="0">
                          <a:ln>
                            <a:noFill/>
                          </a:ln>
                          <a:solidFill>
                            <a:srgbClr val="002060"/>
                          </a:solidFill>
                          <a:effectLst/>
                          <a:latin typeface="Verdana" panose="020B0604030504040204" pitchFamily="34" charset="0"/>
                        </a:rPr>
                        <a:t>-              </a:t>
                      </a: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363257776"/>
                  </a:ext>
                </a:extLst>
              </a:tr>
              <a:tr h="152400">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574632525"/>
                  </a:ext>
                </a:extLst>
              </a:tr>
              <a:tr h="152400">
                <a:tc>
                  <a:txBody>
                    <a:bodyPr/>
                    <a:lstStyle/>
                    <a:p>
                      <a:pPr algn="l" fontAlgn="b"/>
                      <a:r>
                        <a:rPr lang="en-GB" sz="950" b="0" i="0" u="none" strike="noStrike">
                          <a:ln>
                            <a:noFill/>
                          </a:ln>
                          <a:solidFill>
                            <a:srgbClr val="002060"/>
                          </a:solidFill>
                          <a:effectLst/>
                          <a:latin typeface="Verdana" panose="020B0604030504040204" pitchFamily="34" charset="0"/>
                        </a:rPr>
                        <a:t>No. of years contributions</a:t>
                      </a: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ln>
                            <a:noFill/>
                          </a:ln>
                          <a:solidFill>
                            <a:srgbClr val="002060"/>
                          </a:solidFill>
                          <a:effectLst/>
                          <a:latin typeface="Verdana" panose="020B0604030504040204" pitchFamily="34" charset="0"/>
                        </a:rPr>
                        <a:t>25</a:t>
                      </a:r>
                    </a:p>
                  </a:txBody>
                  <a:tcPr marL="7620" marR="7620" marT="7620" marB="0" anchor="b">
                    <a:lnL>
                      <a:noFill/>
                    </a:lnL>
                    <a:lnR>
                      <a:noFill/>
                    </a:lnR>
                    <a:lnT>
                      <a:noFill/>
                    </a:lnT>
                    <a:lnB>
                      <a:noFill/>
                    </a:lnB>
                    <a:solidFill>
                      <a:srgbClr val="FEF3DE"/>
                    </a:solidFill>
                  </a:tcPr>
                </a:tc>
                <a:tc>
                  <a:txBody>
                    <a:bodyPr/>
                    <a:lstStyle/>
                    <a:p>
                      <a:pPr algn="l" fontAlgn="b"/>
                      <a:r>
                        <a:rPr lang="en-GB" sz="950" b="0" i="0" u="none" strike="noStrike" dirty="0">
                          <a:ln>
                            <a:noFill/>
                          </a:ln>
                          <a:solidFill>
                            <a:srgbClr val="002060"/>
                          </a:solidFill>
                          <a:effectLst/>
                          <a:latin typeface="Verdana" panose="020B0604030504040204" pitchFamily="34" charset="0"/>
                        </a:rPr>
                        <a:t>25</a:t>
                      </a:r>
                    </a:p>
                  </a:txBody>
                  <a:tcPr marL="7620" marR="7620" marT="7620" marB="0" anchor="b">
                    <a:lnL>
                      <a:noFill/>
                    </a:lnL>
                    <a:lnR>
                      <a:noFill/>
                    </a:lnR>
                    <a:lnT>
                      <a:noFill/>
                    </a:lnT>
                    <a:lnB>
                      <a:noFill/>
                    </a:lnB>
                    <a:solidFill>
                      <a:srgbClr val="FEF3DE"/>
                    </a:solidFill>
                  </a:tcPr>
                </a:tc>
                <a:tc>
                  <a:txBody>
                    <a:bodyPr/>
                    <a:lstStyle/>
                    <a:p>
                      <a:pPr algn="l" fontAlgn="b"/>
                      <a:r>
                        <a:rPr lang="en-GB" sz="950" b="0" i="0" u="none" strike="noStrike" dirty="0">
                          <a:ln>
                            <a:noFill/>
                          </a:ln>
                          <a:solidFill>
                            <a:srgbClr val="002060"/>
                          </a:solidFill>
                          <a:effectLst/>
                          <a:latin typeface="Verdana" panose="020B0604030504040204" pitchFamily="34" charset="0"/>
                        </a:rPr>
                        <a:t>-                    </a:t>
                      </a: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30947891"/>
                  </a:ext>
                </a:extLst>
              </a:tr>
              <a:tr h="152400">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4062930315"/>
                  </a:ext>
                </a:extLst>
              </a:tr>
              <a:tr h="152400">
                <a:tc>
                  <a:txBody>
                    <a:bodyPr/>
                    <a:lstStyle/>
                    <a:p>
                      <a:pPr algn="l" fontAlgn="b"/>
                      <a:r>
                        <a:rPr lang="en-GB" sz="950" b="0" i="0" u="none" strike="noStrike">
                          <a:ln>
                            <a:noFill/>
                          </a:ln>
                          <a:solidFill>
                            <a:srgbClr val="002060"/>
                          </a:solidFill>
                          <a:effectLst/>
                          <a:latin typeface="Verdana" panose="020B0604030504040204" pitchFamily="34" charset="0"/>
                        </a:rPr>
                        <a:t>Employee pens. contributions</a:t>
                      </a: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ln>
                            <a:noFill/>
                          </a:ln>
                          <a:solidFill>
                            <a:srgbClr val="002060"/>
                          </a:solidFill>
                          <a:effectLst/>
                          <a:latin typeface="Verdana" panose="020B0604030504040204" pitchFamily="34" charset="0"/>
                        </a:rPr>
                        <a:t>9.30%</a:t>
                      </a:r>
                    </a:p>
                  </a:txBody>
                  <a:tcPr marL="7620" marR="7620" marT="7620" marB="0" anchor="b">
                    <a:lnL>
                      <a:noFill/>
                    </a:lnL>
                    <a:lnR>
                      <a:noFill/>
                    </a:lnR>
                    <a:lnT>
                      <a:noFill/>
                    </a:lnT>
                    <a:lnB>
                      <a:noFill/>
                    </a:lnB>
                    <a:solidFill>
                      <a:srgbClr val="FEF3DE"/>
                    </a:solidFill>
                  </a:tcPr>
                </a:tc>
                <a:tc>
                  <a:txBody>
                    <a:bodyPr/>
                    <a:lstStyle/>
                    <a:p>
                      <a:pPr algn="l" fontAlgn="b"/>
                      <a:r>
                        <a:rPr lang="en-GB" sz="950" b="0" i="0" u="none" strike="noStrike">
                          <a:ln>
                            <a:noFill/>
                          </a:ln>
                          <a:solidFill>
                            <a:srgbClr val="002060"/>
                          </a:solidFill>
                          <a:effectLst/>
                          <a:latin typeface="Verdana" panose="020B0604030504040204" pitchFamily="34" charset="0"/>
                        </a:rPr>
                        <a:t>5%</a:t>
                      </a:r>
                    </a:p>
                  </a:txBody>
                  <a:tcPr marL="7620" marR="7620" marT="7620" marB="0" anchor="b">
                    <a:lnL>
                      <a:noFill/>
                    </a:lnL>
                    <a:lnR>
                      <a:noFill/>
                    </a:lnR>
                    <a:lnT>
                      <a:noFill/>
                    </a:lnT>
                    <a:lnB>
                      <a:noFill/>
                    </a:lnB>
                    <a:solidFill>
                      <a:srgbClr val="FEF3DE"/>
                    </a:solidFill>
                  </a:tcPr>
                </a:tc>
                <a:tc>
                  <a:txBody>
                    <a:bodyPr/>
                    <a:lstStyle/>
                    <a:p>
                      <a:pPr algn="l" fontAlgn="b"/>
                      <a:r>
                        <a:rPr lang="en-GB" sz="950" b="0" i="0" u="none" strike="noStrike" dirty="0">
                          <a:ln>
                            <a:noFill/>
                          </a:ln>
                          <a:solidFill>
                            <a:srgbClr val="002060"/>
                          </a:solidFill>
                          <a:effectLst/>
                          <a:latin typeface="Verdana" panose="020B0604030504040204" pitchFamily="34" charset="0"/>
                        </a:rPr>
                        <a:t>4.30%</a:t>
                      </a: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2528725878"/>
                  </a:ext>
                </a:extLst>
              </a:tr>
              <a:tr h="152400">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2870751729"/>
                  </a:ext>
                </a:extLst>
              </a:tr>
              <a:tr h="152400">
                <a:tc>
                  <a:txBody>
                    <a:bodyPr/>
                    <a:lstStyle/>
                    <a:p>
                      <a:pPr algn="l" fontAlgn="b"/>
                      <a:r>
                        <a:rPr lang="en-GB" sz="950" b="0" i="0" u="none" strike="noStrike">
                          <a:ln>
                            <a:noFill/>
                          </a:ln>
                          <a:solidFill>
                            <a:srgbClr val="002060"/>
                          </a:solidFill>
                          <a:effectLst/>
                          <a:latin typeface="Verdana" panose="020B0604030504040204" pitchFamily="34" charset="0"/>
                        </a:rPr>
                        <a:t>Employer pens. contributions</a:t>
                      </a: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a:ln>
                            <a:noFill/>
                          </a:ln>
                          <a:solidFill>
                            <a:srgbClr val="002060"/>
                          </a:solidFill>
                          <a:effectLst/>
                          <a:latin typeface="Verdana" panose="020B0604030504040204" pitchFamily="34" charset="0"/>
                        </a:rPr>
                        <a:t>14.38%</a:t>
                      </a:r>
                    </a:p>
                  </a:txBody>
                  <a:tcPr marL="7620" marR="7620" marT="7620" marB="0" anchor="b">
                    <a:lnL>
                      <a:noFill/>
                    </a:lnL>
                    <a:lnR>
                      <a:noFill/>
                    </a:lnR>
                    <a:lnT>
                      <a:noFill/>
                    </a:lnT>
                    <a:lnB>
                      <a:noFill/>
                    </a:lnB>
                    <a:solidFill>
                      <a:srgbClr val="FEF3DE"/>
                    </a:solidFill>
                  </a:tcPr>
                </a:tc>
                <a:tc>
                  <a:txBody>
                    <a:bodyPr/>
                    <a:lstStyle/>
                    <a:p>
                      <a:pPr algn="l" fontAlgn="b"/>
                      <a:r>
                        <a:rPr lang="en-GB" sz="950" b="0" i="0" u="none" strike="noStrike">
                          <a:ln>
                            <a:noFill/>
                          </a:ln>
                          <a:solidFill>
                            <a:srgbClr val="002060"/>
                          </a:solidFill>
                          <a:effectLst/>
                          <a:latin typeface="Verdana" panose="020B0604030504040204" pitchFamily="34" charset="0"/>
                        </a:rPr>
                        <a:t>3%</a:t>
                      </a:r>
                    </a:p>
                  </a:txBody>
                  <a:tcPr marL="7620" marR="7620" marT="7620" marB="0" anchor="b">
                    <a:lnL>
                      <a:noFill/>
                    </a:lnL>
                    <a:lnR>
                      <a:noFill/>
                    </a:lnR>
                    <a:lnT>
                      <a:noFill/>
                    </a:lnT>
                    <a:lnB>
                      <a:noFill/>
                    </a:lnB>
                    <a:solidFill>
                      <a:srgbClr val="FEF3DE"/>
                    </a:solidFill>
                  </a:tcPr>
                </a:tc>
                <a:tc>
                  <a:txBody>
                    <a:bodyPr/>
                    <a:lstStyle/>
                    <a:p>
                      <a:pPr algn="l" fontAlgn="b"/>
                      <a:r>
                        <a:rPr lang="en-GB" sz="950" b="0" i="0" u="none" strike="noStrike" dirty="0">
                          <a:ln>
                            <a:noFill/>
                          </a:ln>
                          <a:solidFill>
                            <a:srgbClr val="002060"/>
                          </a:solidFill>
                          <a:effectLst/>
                          <a:latin typeface="Verdana" panose="020B0604030504040204" pitchFamily="34" charset="0"/>
                        </a:rPr>
                        <a:t>11.38%</a:t>
                      </a: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2544697444"/>
                  </a:ext>
                </a:extLst>
              </a:tr>
              <a:tr h="152400">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2047651445"/>
                  </a:ext>
                </a:extLst>
              </a:tr>
              <a:tr h="152400">
                <a:tc>
                  <a:txBody>
                    <a:bodyPr/>
                    <a:lstStyle/>
                    <a:p>
                      <a:pPr algn="l" fontAlgn="b"/>
                      <a:r>
                        <a:rPr lang="en-GB" sz="950" b="0" i="0" u="none" strike="noStrike" dirty="0">
                          <a:ln>
                            <a:noFill/>
                          </a:ln>
                          <a:solidFill>
                            <a:srgbClr val="002060"/>
                          </a:solidFill>
                          <a:effectLst/>
                          <a:latin typeface="Verdana" panose="020B0604030504040204" pitchFamily="34" charset="0"/>
                        </a:rPr>
                        <a:t>Annual net pension </a:t>
                      </a: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dirty="0">
                          <a:ln>
                            <a:noFill/>
                          </a:ln>
                          <a:solidFill>
                            <a:srgbClr val="002060"/>
                          </a:solidFill>
                          <a:effectLst/>
                          <a:latin typeface="Verdana" panose="020B0604030504040204" pitchFamily="34" charset="0"/>
                        </a:rPr>
                        <a:t>£21,559</a:t>
                      </a:r>
                    </a:p>
                  </a:txBody>
                  <a:tcPr marL="7620" marR="7620" marT="7620" marB="0" anchor="b">
                    <a:lnL>
                      <a:noFill/>
                    </a:lnL>
                    <a:lnR>
                      <a:noFill/>
                    </a:lnR>
                    <a:lnT>
                      <a:noFill/>
                    </a:lnT>
                    <a:lnB>
                      <a:noFill/>
                    </a:lnB>
                    <a:solidFill>
                      <a:srgbClr val="FEF3DE"/>
                    </a:solidFill>
                  </a:tcPr>
                </a:tc>
                <a:tc>
                  <a:txBody>
                    <a:bodyPr/>
                    <a:lstStyle/>
                    <a:p>
                      <a:pPr algn="l" fontAlgn="b"/>
                      <a:r>
                        <a:rPr lang="en-GB" sz="950" b="0" i="0" u="none" strike="noStrike" dirty="0">
                          <a:ln>
                            <a:noFill/>
                          </a:ln>
                          <a:solidFill>
                            <a:srgbClr val="002060"/>
                          </a:solidFill>
                          <a:effectLst/>
                          <a:latin typeface="Verdana" panose="020B0604030504040204" pitchFamily="34" charset="0"/>
                        </a:rPr>
                        <a:t>£4,192</a:t>
                      </a:r>
                    </a:p>
                  </a:txBody>
                  <a:tcPr marL="7620" marR="7620" marT="7620" marB="0" anchor="b">
                    <a:lnL>
                      <a:noFill/>
                    </a:lnL>
                    <a:lnR>
                      <a:noFill/>
                    </a:lnR>
                    <a:lnT>
                      <a:noFill/>
                    </a:lnT>
                    <a:lnB>
                      <a:noFill/>
                    </a:lnB>
                    <a:solidFill>
                      <a:srgbClr val="FEF3DE"/>
                    </a:solidFill>
                  </a:tcPr>
                </a:tc>
                <a:tc>
                  <a:txBody>
                    <a:bodyPr/>
                    <a:lstStyle/>
                    <a:p>
                      <a:pPr algn="l" fontAlgn="b"/>
                      <a:r>
                        <a:rPr lang="en-GB" sz="950" b="0" i="0" u="none" strike="noStrike" dirty="0">
                          <a:ln>
                            <a:noFill/>
                          </a:ln>
                          <a:solidFill>
                            <a:srgbClr val="002060"/>
                          </a:solidFill>
                          <a:effectLst/>
                          <a:latin typeface="Verdana" panose="020B0604030504040204" pitchFamily="34" charset="0"/>
                        </a:rPr>
                        <a:t>£17,367</a:t>
                      </a: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388774884"/>
                  </a:ext>
                </a:extLst>
              </a:tr>
              <a:tr h="152400">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2967508961"/>
                  </a:ext>
                </a:extLst>
              </a:tr>
              <a:tr h="152400">
                <a:tc>
                  <a:txBody>
                    <a:bodyPr/>
                    <a:lstStyle/>
                    <a:p>
                      <a:pPr algn="l" fontAlgn="b"/>
                      <a:r>
                        <a:rPr lang="en-GB" sz="950" b="0" i="0" u="none" strike="noStrike" dirty="0">
                          <a:ln>
                            <a:noFill/>
                          </a:ln>
                          <a:solidFill>
                            <a:srgbClr val="002060"/>
                          </a:solidFill>
                          <a:effectLst/>
                          <a:latin typeface="Verdana" panose="020B0604030504040204" pitchFamily="34" charset="0"/>
                        </a:rPr>
                        <a:t>Total capital value (approx.)</a:t>
                      </a: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r>
                        <a:rPr lang="en-GB" sz="950" b="0" i="0" u="none" strike="noStrike" dirty="0">
                          <a:ln>
                            <a:noFill/>
                          </a:ln>
                          <a:solidFill>
                            <a:srgbClr val="002060"/>
                          </a:solidFill>
                          <a:effectLst/>
                          <a:latin typeface="Verdana" panose="020B0604030504040204" pitchFamily="34" charset="0"/>
                        </a:rPr>
                        <a:t>£882,841</a:t>
                      </a:r>
                    </a:p>
                  </a:txBody>
                  <a:tcPr marL="7620" marR="7620" marT="7620" marB="0" anchor="b">
                    <a:lnL>
                      <a:noFill/>
                    </a:lnL>
                    <a:lnR>
                      <a:noFill/>
                    </a:lnR>
                    <a:lnT>
                      <a:noFill/>
                    </a:lnT>
                    <a:lnB>
                      <a:noFill/>
                    </a:lnB>
                    <a:solidFill>
                      <a:srgbClr val="FEF3DE"/>
                    </a:solidFill>
                  </a:tcPr>
                </a:tc>
                <a:tc>
                  <a:txBody>
                    <a:bodyPr/>
                    <a:lstStyle/>
                    <a:p>
                      <a:pPr algn="l" fontAlgn="b"/>
                      <a:r>
                        <a:rPr lang="en-GB" sz="950" b="0" i="0" u="none" strike="noStrike" dirty="0">
                          <a:ln>
                            <a:noFill/>
                          </a:ln>
                          <a:solidFill>
                            <a:srgbClr val="002060"/>
                          </a:solidFill>
                          <a:effectLst/>
                          <a:latin typeface="Verdana" panose="020B0604030504040204" pitchFamily="34" charset="0"/>
                        </a:rPr>
                        <a:t>£171,662*</a:t>
                      </a:r>
                    </a:p>
                  </a:txBody>
                  <a:tcPr marL="7620" marR="7620" marT="7620" marB="0" anchor="b">
                    <a:lnL>
                      <a:noFill/>
                    </a:lnL>
                    <a:lnR>
                      <a:noFill/>
                    </a:lnR>
                    <a:lnT>
                      <a:noFill/>
                    </a:lnT>
                    <a:lnB>
                      <a:noFill/>
                    </a:lnB>
                    <a:solidFill>
                      <a:srgbClr val="FEF3DE"/>
                    </a:solidFill>
                  </a:tcPr>
                </a:tc>
                <a:tc>
                  <a:txBody>
                    <a:bodyPr/>
                    <a:lstStyle/>
                    <a:p>
                      <a:pPr algn="l" fontAlgn="b"/>
                      <a:r>
                        <a:rPr lang="en-GB" sz="950" b="1" i="0" u="none" strike="noStrike" dirty="0">
                          <a:ln>
                            <a:noFill/>
                          </a:ln>
                          <a:solidFill>
                            <a:srgbClr val="002060"/>
                          </a:solidFill>
                          <a:effectLst/>
                          <a:latin typeface="Verdana" panose="020B0604030504040204" pitchFamily="34" charset="0"/>
                        </a:rPr>
                        <a:t>£711,179</a:t>
                      </a: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2993080014"/>
                  </a:ext>
                </a:extLst>
              </a:tr>
              <a:tr h="152400">
                <a:tc>
                  <a:txBody>
                    <a:bodyPr/>
                    <a:lstStyle/>
                    <a:p>
                      <a:pPr algn="l" fontAlgn="b"/>
                      <a:endParaRPr lang="en-GB" sz="950" b="0" i="0" u="none" strike="noStrike">
                        <a:ln>
                          <a:noFill/>
                        </a:ln>
                        <a:solidFill>
                          <a:srgbClr val="002060"/>
                        </a:solidFill>
                        <a:effectLst/>
                        <a:latin typeface="Verdana" panose="020B0604030504040204" pitchFamily="34" charset="0"/>
                      </a:endParaRP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solidFill>
                      <a:srgbClr val="FEF3DE"/>
                    </a:solidFill>
                  </a:tcPr>
                </a:tc>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a:txBody>
                    <a:bodyPr/>
                    <a:lstStyle/>
                    <a:p>
                      <a:pPr algn="l" fontAlgn="b"/>
                      <a:endParaRPr lang="en-GB" sz="950" b="1" i="0" u="none" strike="noStrike" dirty="0">
                        <a:ln>
                          <a:noFill/>
                        </a:ln>
                        <a:solidFill>
                          <a:srgbClr val="002060"/>
                        </a:solidFill>
                        <a:effectLst/>
                        <a:latin typeface="Verdana" panose="020B0604030504040204" pitchFamily="34" charset="0"/>
                      </a:endParaRP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3237102632"/>
                  </a:ext>
                </a:extLst>
              </a:tr>
              <a:tr h="152400">
                <a:tc gridSpan="4">
                  <a:txBody>
                    <a:bodyPr/>
                    <a:lstStyle/>
                    <a:p>
                      <a:pPr algn="l" fontAlgn="b"/>
                      <a:r>
                        <a:rPr lang="en-GB" sz="950" b="0" i="1" u="none" strike="noStrike" dirty="0">
                          <a:ln>
                            <a:noFill/>
                          </a:ln>
                          <a:solidFill>
                            <a:srgbClr val="002060"/>
                          </a:solidFill>
                          <a:effectLst/>
                          <a:latin typeface="Verdana" panose="020B0604030504040204" pitchFamily="34" charset="0"/>
                        </a:rPr>
                        <a:t>* Capital value of both employee (c.£47k) and employer pension contributions (say £35k) inclusive of tax relief and investment growth using the NEST online calculator and assuming gross pension taxed at 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FEF3DE"/>
                    </a:solidFill>
                  </a:tcPr>
                </a:tc>
                <a:tc hMerge="1">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hMerge="1">
                  <a:txBody>
                    <a:bodyPr/>
                    <a:lstStyle/>
                    <a:p>
                      <a:pPr algn="l" fontAlgn="b"/>
                      <a:endParaRPr lang="en-GB" sz="950" b="0" i="0" u="none" strike="noStrike" dirty="0">
                        <a:ln>
                          <a:noFill/>
                        </a:ln>
                        <a:solidFill>
                          <a:srgbClr val="002060"/>
                        </a:solidFill>
                        <a:effectLst/>
                        <a:latin typeface="Verdana" panose="020B0604030504040204" pitchFamily="34" charset="0"/>
                      </a:endParaRPr>
                    </a:p>
                  </a:txBody>
                  <a:tcPr marL="7620" marR="7620" marT="7620" marB="0" anchor="b">
                    <a:lnL>
                      <a:noFill/>
                    </a:lnL>
                    <a:lnR>
                      <a:noFill/>
                    </a:lnR>
                    <a:lnT>
                      <a:noFill/>
                    </a:lnT>
                    <a:lnB>
                      <a:noFill/>
                    </a:lnB>
                    <a:solidFill>
                      <a:srgbClr val="FEF3DE"/>
                    </a:solidFill>
                  </a:tcPr>
                </a:tc>
                <a:tc hMerge="1">
                  <a:txBody>
                    <a:bodyPr/>
                    <a:lstStyle/>
                    <a:p>
                      <a:pPr algn="l" fontAlgn="b"/>
                      <a:endParaRPr lang="en-GB" sz="950" b="1" i="0" u="none" strike="noStrike" dirty="0">
                        <a:ln>
                          <a:noFill/>
                        </a:ln>
                        <a:solidFill>
                          <a:srgbClr val="002060"/>
                        </a:solidFill>
                        <a:effectLst/>
                        <a:latin typeface="Verdana" panose="020B0604030504040204" pitchFamily="34" charset="0"/>
                      </a:endParaRPr>
                    </a:p>
                  </a:txBody>
                  <a:tcPr marL="7620" marR="7620" marT="7620" marB="0" anchor="b">
                    <a:lnL>
                      <a:noFill/>
                    </a:lnL>
                    <a:lnR w="12700" cap="flat" cmpd="sng" algn="ctr">
                      <a:solidFill>
                        <a:schemeClr val="tx1"/>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3722632331"/>
                  </a:ext>
                </a:extLst>
              </a:tr>
              <a:tr h="152400">
                <a:tc>
                  <a:txBody>
                    <a:bodyPr/>
                    <a:lstStyle/>
                    <a:p>
                      <a:pPr algn="l" fontAlgn="b"/>
                      <a:endParaRPr lang="en-GB" sz="950" b="0" i="0" u="none" strike="noStrike">
                        <a:ln>
                          <a:noFill/>
                        </a:ln>
                        <a:solidFill>
                          <a:srgbClr val="000000"/>
                        </a:solidFill>
                        <a:effectLst/>
                        <a:latin typeface="Verdana" panose="020B0604030504040204" pitchFamily="34" charset="0"/>
                      </a:endParaRPr>
                    </a:p>
                  </a:txBody>
                  <a:tcPr marL="7620" marR="7620" marT="762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rgbClr val="FEF3DE"/>
                    </a:solidFill>
                  </a:tcPr>
                </a:tc>
                <a:tc>
                  <a:txBody>
                    <a:bodyPr/>
                    <a:lstStyle/>
                    <a:p>
                      <a:pPr algn="l" fontAlgn="b"/>
                      <a:endParaRPr lang="en-GB" sz="950" b="0" i="0" u="none" strike="noStrike">
                        <a:ln>
                          <a:noFill/>
                        </a:ln>
                        <a:solidFill>
                          <a:srgbClr val="000000"/>
                        </a:solidFill>
                        <a:effectLst/>
                        <a:latin typeface="Verdana" panose="020B0604030504040204" pitchFamily="34" charset="0"/>
                      </a:endParaRP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solidFill>
                      <a:srgbClr val="FEF3DE"/>
                    </a:solidFill>
                  </a:tcPr>
                </a:tc>
                <a:tc>
                  <a:txBody>
                    <a:bodyPr/>
                    <a:lstStyle/>
                    <a:p>
                      <a:pPr algn="l" fontAlgn="b"/>
                      <a:endParaRPr lang="en-GB" sz="950" b="0" i="0" u="none" strike="noStrike" dirty="0">
                        <a:ln>
                          <a:noFill/>
                        </a:ln>
                        <a:solidFill>
                          <a:srgbClr val="000000"/>
                        </a:solidFill>
                        <a:effectLst/>
                        <a:latin typeface="Verdana" panose="020B0604030504040204" pitchFamily="34" charset="0"/>
                      </a:endParaRPr>
                    </a:p>
                  </a:txBody>
                  <a:tcPr marL="7620" marR="7620" marT="7620" marB="0" anchor="b">
                    <a:lnL>
                      <a:noFill/>
                    </a:lnL>
                    <a:lnR>
                      <a:noFill/>
                    </a:lnR>
                    <a:lnT>
                      <a:noFill/>
                    </a:lnT>
                    <a:lnB w="12700" cap="flat" cmpd="sng" algn="ctr">
                      <a:solidFill>
                        <a:schemeClr val="tx1"/>
                      </a:solidFill>
                      <a:prstDash val="solid"/>
                      <a:round/>
                      <a:headEnd type="none" w="med" len="med"/>
                      <a:tailEnd type="none" w="med" len="med"/>
                    </a:lnB>
                    <a:solidFill>
                      <a:srgbClr val="FEF3DE"/>
                    </a:solidFill>
                  </a:tcPr>
                </a:tc>
                <a:tc>
                  <a:txBody>
                    <a:bodyPr/>
                    <a:lstStyle/>
                    <a:p>
                      <a:pPr algn="l" fontAlgn="b"/>
                      <a:endParaRPr lang="en-GB" sz="950" b="0" i="0" u="none" strike="noStrike" dirty="0">
                        <a:ln>
                          <a:noFill/>
                        </a:ln>
                        <a:solidFill>
                          <a:srgbClr val="000000"/>
                        </a:solidFill>
                        <a:effectLst/>
                        <a:latin typeface="Verdana" panose="020B0604030504040204" pitchFamily="34" charset="0"/>
                      </a:endParaRPr>
                    </a:p>
                  </a:txBody>
                  <a:tcPr marL="7620" marR="7620" marT="7620"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rgbClr val="FEF3DE"/>
                    </a:solidFill>
                  </a:tcPr>
                </a:tc>
                <a:extLst>
                  <a:ext uri="{0D108BD9-81ED-4DB2-BD59-A6C34878D82A}">
                    <a16:rowId xmlns:a16="http://schemas.microsoft.com/office/drawing/2014/main" val="3567014187"/>
                  </a:ext>
                </a:extLst>
              </a:tr>
            </a:tbl>
          </a:graphicData>
        </a:graphic>
      </p:graphicFrame>
    </p:spTree>
    <p:extLst>
      <p:ext uri="{BB962C8B-B14F-4D97-AF65-F5344CB8AC3E}">
        <p14:creationId xmlns:p14="http://schemas.microsoft.com/office/powerpoint/2010/main" val="3189695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95536" y="6356352"/>
            <a:ext cx="8064895" cy="313008"/>
          </a:xfrm>
        </p:spPr>
        <p:txBody>
          <a:bodyPr/>
          <a:lstStyle/>
          <a:p>
            <a:endParaRPr lang="en-GB" dirty="0"/>
          </a:p>
        </p:txBody>
      </p:sp>
      <p:sp>
        <p:nvSpPr>
          <p:cNvPr id="4" name="Slide Number Placeholder 3"/>
          <p:cNvSpPr>
            <a:spLocks noGrp="1"/>
          </p:cNvSpPr>
          <p:nvPr>
            <p:ph type="sldNum" sz="quarter" idx="12"/>
          </p:nvPr>
        </p:nvSpPr>
        <p:spPr/>
        <p:txBody>
          <a:bodyPr/>
          <a:lstStyle/>
          <a:p>
            <a:fld id="{3D64608E-E764-4C56-AE9B-E86CC2F57331}" type="slidenum">
              <a:rPr lang="en-GB" smtClean="0"/>
              <a:pPr/>
              <a:t>2</a:t>
            </a:fld>
            <a:endParaRPr lang="en-GB" dirty="0"/>
          </a:p>
        </p:txBody>
      </p:sp>
      <p:sp>
        <p:nvSpPr>
          <p:cNvPr id="5" name="Content Placeholder 2"/>
          <p:cNvSpPr txBox="1">
            <a:spLocks/>
          </p:cNvSpPr>
          <p:nvPr/>
        </p:nvSpPr>
        <p:spPr>
          <a:xfrm>
            <a:off x="323528" y="1268760"/>
            <a:ext cx="8424936" cy="4392488"/>
          </a:xfrm>
          <a:prstGeom prst="rect">
            <a:avLst/>
          </a:prstGeom>
        </p:spPr>
        <p:txBody>
          <a:bodyPr vert="horz" lIns="91440" tIns="45720" rIns="91440" bIns="45720" rtlCol="0">
            <a:normAutofit fontScale="77500" lnSpcReduction="20000"/>
          </a:bodyPr>
          <a:lstStyle>
            <a:lvl1pPr marL="457200" indent="-457200" algn="l" defTabSz="914400" rtl="0" eaLnBrk="1" latinLnBrk="0" hangingPunct="1">
              <a:spcBef>
                <a:spcPct val="20000"/>
              </a:spcBef>
              <a:buClr>
                <a:srgbClr val="003366"/>
              </a:buClr>
              <a:buFont typeface="Wingdings" panose="020B0604020202020204" pitchFamily="2" charset="2"/>
              <a:buChar char="§"/>
              <a:defRPr lang="en-US" sz="3200" kern="1200" dirty="0" smtClean="0">
                <a:solidFill>
                  <a:schemeClr val="tx2"/>
                </a:solidFill>
                <a:latin typeface="Calibri" panose="020F0502020204030204" pitchFamily="34"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600" kern="1200">
                <a:solidFill>
                  <a:schemeClr val="tx2"/>
                </a:solidFill>
                <a:latin typeface="Calibri" panose="020F0502020204030204" pitchFamily="34"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200" kern="1200">
                <a:solidFill>
                  <a:srgbClr val="FFC000"/>
                </a:solidFill>
                <a:latin typeface="Calibri" panose="020F0502020204030204" pitchFamily="34" charset="0"/>
                <a:ea typeface="+mn-ea"/>
                <a:cs typeface="Times New Roman" panose="02020603050405020304" pitchFamily="18" charset="0"/>
              </a:defRPr>
            </a:lvl3pPr>
            <a:lvl4pPr marL="1600200" indent="-228600" algn="l" defTabSz="914400" rtl="0" eaLnBrk="1" latinLnBrk="0" hangingPunct="1">
              <a:spcBef>
                <a:spcPct val="20000"/>
              </a:spcBef>
              <a:buFont typeface="Courier New" panose="02070309020205020404" pitchFamily="49" charset="0"/>
              <a:buChar char="o"/>
              <a:defRPr sz="2200" i="1" kern="1200">
                <a:solidFill>
                  <a:srgbClr val="FFC000"/>
                </a:solidFill>
                <a:latin typeface="Calibri" panose="020F0502020204030204" pitchFamily="34"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1600" u="sng" kern="1200">
                <a:solidFill>
                  <a:srgbClr val="FFC000"/>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Arial" panose="020B0604020202020204" pitchFamily="34" charset="0"/>
              <a:buChar char="•"/>
            </a:pPr>
            <a:r>
              <a:rPr lang="en-GB" dirty="0"/>
              <a:t>Cases frequently requiring forensic expert report </a:t>
            </a:r>
          </a:p>
          <a:p>
            <a:pPr>
              <a:buFont typeface="Arial" panose="020B0604020202020204" pitchFamily="34" charset="0"/>
              <a:buChar char="•"/>
            </a:pPr>
            <a:r>
              <a:rPr lang="en-GB" dirty="0"/>
              <a:t>Earnings loss considerations</a:t>
            </a:r>
          </a:p>
          <a:p>
            <a:pPr>
              <a:buFont typeface="Arial" panose="020B0604020202020204" pitchFamily="34" charset="0"/>
              <a:buChar char="•"/>
            </a:pPr>
            <a:r>
              <a:rPr lang="en-GB" dirty="0"/>
              <a:t>Fourth Edition - principles for compensating pension loss </a:t>
            </a:r>
          </a:p>
          <a:p>
            <a:pPr>
              <a:buFont typeface="Arial" panose="020B0604020202020204" pitchFamily="34" charset="0"/>
              <a:buChar char="•"/>
            </a:pPr>
            <a:r>
              <a:rPr lang="en-GB" dirty="0"/>
              <a:t>Ogden Tables</a:t>
            </a:r>
          </a:p>
          <a:p>
            <a:pPr>
              <a:buFont typeface="Arial" panose="020B0604020202020204" pitchFamily="34" charset="0"/>
              <a:buChar char="•"/>
            </a:pPr>
            <a:r>
              <a:rPr lang="en-GB" dirty="0"/>
              <a:t>Worked Examples – DC and DB scheme</a:t>
            </a:r>
          </a:p>
          <a:p>
            <a:pPr>
              <a:buFont typeface="Arial" panose="020B0604020202020204" pitchFamily="34" charset="0"/>
              <a:buChar char="•"/>
            </a:pPr>
            <a:r>
              <a:rPr lang="en-GB" dirty="0"/>
              <a:t>Other issues to consider in pension loss claims</a:t>
            </a:r>
          </a:p>
          <a:p>
            <a:pPr lvl="1"/>
            <a:r>
              <a:rPr lang="en-GB" dirty="0"/>
              <a:t>Deductibility of early retirement pensions</a:t>
            </a:r>
          </a:p>
          <a:p>
            <a:pPr lvl="1"/>
            <a:r>
              <a:rPr lang="en-GB" dirty="0"/>
              <a:t>McCloud reforms</a:t>
            </a:r>
          </a:p>
          <a:p>
            <a:pPr>
              <a:buFont typeface="Arial" panose="020B0604020202020204" pitchFamily="34" charset="0"/>
              <a:buChar char="•"/>
            </a:pPr>
            <a:r>
              <a:rPr lang="en-GB" dirty="0"/>
              <a:t>Grossing up</a:t>
            </a:r>
          </a:p>
          <a:p>
            <a:pPr>
              <a:buFont typeface="Arial" panose="020B0604020202020204" pitchFamily="34" charset="0"/>
              <a:buChar char="•"/>
            </a:pPr>
            <a:r>
              <a:rPr lang="en-GB" dirty="0"/>
              <a:t>Information required by expert</a:t>
            </a:r>
          </a:p>
          <a:p>
            <a:pPr>
              <a:buFont typeface="Arial" panose="020B0604020202020204" pitchFamily="34" charset="0"/>
              <a:buChar char="•"/>
            </a:pPr>
            <a:r>
              <a:rPr lang="en-GB" dirty="0"/>
              <a:t>Questions</a:t>
            </a:r>
          </a:p>
          <a:p>
            <a:pPr>
              <a:buFont typeface="Arial" panose="020B0604020202020204" pitchFamily="34" charset="0"/>
              <a:buChar char="•"/>
            </a:pPr>
            <a:endParaRPr lang="en-GB" dirty="0"/>
          </a:p>
          <a:p>
            <a:pPr>
              <a:buFont typeface="Arial" panose="020B0604020202020204" pitchFamily="34" charset="0"/>
              <a:buChar char="•"/>
            </a:pPr>
            <a:endParaRPr lang="en-GB" dirty="0">
              <a:solidFill>
                <a:srgbClr val="003366"/>
              </a:solidFill>
              <a:ea typeface="Verdana" panose="020B0604030504040204" pitchFamily="34" charset="0"/>
              <a:cs typeface="Verdana" panose="020B0604030504040204" pitchFamily="34" charset="0"/>
            </a:endParaRPr>
          </a:p>
          <a:p>
            <a:pPr marL="0" indent="0">
              <a:buFont typeface="Wingdings" panose="020B0604020202020204" pitchFamily="2" charset="2"/>
              <a:buNone/>
            </a:pPr>
            <a:endParaRPr lang="en-GB" sz="2600" dirty="0">
              <a:solidFill>
                <a:srgbClr val="003366"/>
              </a:solidFill>
              <a:latin typeface="Verdana" panose="020B0604030504040204" pitchFamily="34" charset="0"/>
              <a:ea typeface="Verdana" panose="020B0604030504040204" pitchFamily="34" charset="0"/>
              <a:cs typeface="Verdana" panose="020B0604030504040204" pitchFamily="34" charset="0"/>
            </a:endParaRPr>
          </a:p>
        </p:txBody>
      </p:sp>
      <p:sp>
        <p:nvSpPr>
          <p:cNvPr id="6" name="Title 1"/>
          <p:cNvSpPr txBox="1">
            <a:spLocks/>
          </p:cNvSpPr>
          <p:nvPr/>
        </p:nvSpPr>
        <p:spPr>
          <a:xfrm>
            <a:off x="611560" y="116632"/>
            <a:ext cx="6983413" cy="792162"/>
          </a:xfrm>
          <a:prstGeom prst="rect">
            <a:avLst/>
          </a:prstGeom>
          <a:noFill/>
        </p:spPr>
        <p:txBody>
          <a:bodyPr vert="horz" lIns="91440" tIns="45720" rIns="91440" bIns="45720" rtlCol="0" anchor="ctr">
            <a:normAutofit/>
          </a:bodyPr>
          <a:lstStyle>
            <a:lvl1pPr algn="l" defTabSz="914400" rtl="0" eaLnBrk="1" latinLnBrk="0" hangingPunct="1">
              <a:spcBef>
                <a:spcPct val="0"/>
              </a:spcBef>
              <a:buNone/>
              <a:defRPr lang="en-GB" sz="4000" b="1" kern="1200" dirty="0">
                <a:solidFill>
                  <a:srgbClr val="003366"/>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defRPr>
            </a:lvl1pPr>
          </a:lstStyle>
          <a:p>
            <a:r>
              <a:rPr lang="en-GB" dirty="0">
                <a:latin typeface="+mj-lt"/>
              </a:rPr>
              <a:t>Agenda</a:t>
            </a:r>
          </a:p>
        </p:txBody>
      </p:sp>
    </p:spTree>
    <p:extLst>
      <p:ext uri="{BB962C8B-B14F-4D97-AF65-F5344CB8AC3E}">
        <p14:creationId xmlns:p14="http://schemas.microsoft.com/office/powerpoint/2010/main" val="3356258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912768" cy="792088"/>
          </a:xfrm>
        </p:spPr>
        <p:txBody>
          <a:bodyPr>
            <a:normAutofit/>
          </a:bodyPr>
          <a:lstStyle/>
          <a:p>
            <a:r>
              <a:rPr lang="en-GB" sz="3400" dirty="0">
                <a:latin typeface="+mj-lt"/>
              </a:rPr>
              <a:t>Early retirement/ill health pension</a:t>
            </a:r>
          </a:p>
        </p:txBody>
      </p:sp>
      <p:sp>
        <p:nvSpPr>
          <p:cNvPr id="4" name="Footer Placeholder 3"/>
          <p:cNvSpPr>
            <a:spLocks noGrp="1"/>
          </p:cNvSpPr>
          <p:nvPr>
            <p:ph type="ftr" sz="quarter" idx="11"/>
          </p:nvPr>
        </p:nvSpPr>
        <p:spPr/>
        <p:txBody>
          <a:bodyPr/>
          <a:lstStyle/>
          <a:p>
            <a:pPr algn="ctr"/>
            <a:r>
              <a:rPr lang="en-GB" sz="1200"/>
              <a:t>Pension loss in Employment Tribunal claims</a:t>
            </a: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20</a:t>
            </a:fld>
            <a:endParaRPr lang="en-GB" dirty="0"/>
          </a:p>
        </p:txBody>
      </p:sp>
      <p:sp>
        <p:nvSpPr>
          <p:cNvPr id="3" name="Content Placeholder 2"/>
          <p:cNvSpPr>
            <a:spLocks noGrp="1"/>
          </p:cNvSpPr>
          <p:nvPr>
            <p:ph idx="1"/>
          </p:nvPr>
        </p:nvSpPr>
        <p:spPr>
          <a:xfrm>
            <a:off x="539552" y="1052736"/>
            <a:ext cx="8424935" cy="5184576"/>
          </a:xfrm>
        </p:spPr>
        <p:txBody>
          <a:bodyPr>
            <a:normAutofit lnSpcReduction="10000"/>
          </a:bodyPr>
          <a:lstStyle/>
          <a:p>
            <a:pPr>
              <a:buFont typeface="+mj-lt"/>
              <a:buAutoNum type="arabicParenR"/>
            </a:pPr>
            <a:r>
              <a:rPr lang="en-GB" sz="1800" dirty="0"/>
              <a:t>Civil Servant unfairly dismissed at age 55 but intended to retire at age 67.  Under pension scheme rules is eligible to take part of pension benefits earned from age 60 on an unreduced basis.  Should the residual pension benefits from age 60 to age 67 be deducted in the pension loss claim? </a:t>
            </a:r>
          </a:p>
          <a:p>
            <a:pPr>
              <a:buFont typeface="+mj-lt"/>
              <a:buAutoNum type="arabicParenR"/>
            </a:pPr>
            <a:r>
              <a:rPr lang="en-GB" sz="1800" dirty="0"/>
              <a:t>Civil Servant unfairly dismissed at age 55 and was awarded an ill-health retirement pension from the date of dismissal. Should the ill-health pension benefits from age 55 to age 67 be deducted in the pension loss claim? </a:t>
            </a:r>
          </a:p>
          <a:p>
            <a:endParaRPr lang="en-GB" sz="1800" dirty="0"/>
          </a:p>
          <a:p>
            <a:r>
              <a:rPr lang="en-GB" sz="1800" dirty="0"/>
              <a:t>Ultimately the above is a legal matter and there is various case law considering these issues, the ruling in the case of </a:t>
            </a:r>
            <a:r>
              <a:rPr lang="en-GB" sz="1800" i="1" dirty="0"/>
              <a:t>Parry v Cleaver (1969) </a:t>
            </a:r>
            <a:r>
              <a:rPr lang="en-GB" sz="1800" dirty="0"/>
              <a:t>– a civil personal injury case and the case of </a:t>
            </a:r>
            <a:r>
              <a:rPr lang="en-GB" sz="1800" i="1" dirty="0"/>
              <a:t>Knapton v ECC Card Clothing Ltd 2006 EAT</a:t>
            </a:r>
            <a:r>
              <a:rPr lang="en-GB" sz="1800" dirty="0"/>
              <a:t>, may suggest that the residual pension benefits to be deducted in any claim, should only comprise pension benefits earned from the Claimant’s intended retirement age.  The Respondent may however argue that this may result in a “betterment” as the Claimant will earn pension benefits prior to normal retirement that would not have been earned had they remained in their employment. </a:t>
            </a:r>
          </a:p>
          <a:p>
            <a:r>
              <a:rPr lang="en-GB" sz="1800" dirty="0"/>
              <a:t>The above issue can have a significant impact on the claim and as an expert we will prepare computations as instructed and refer the correct methodology to the Tribunal and legal experts.</a:t>
            </a:r>
          </a:p>
          <a:p>
            <a:endParaRPr lang="en-GB" sz="1800" dirty="0"/>
          </a:p>
          <a:p>
            <a:endParaRPr lang="en-GB" sz="3500" dirty="0"/>
          </a:p>
          <a:p>
            <a:endParaRPr lang="en-GB" sz="3500" dirty="0"/>
          </a:p>
        </p:txBody>
      </p:sp>
    </p:spTree>
    <p:extLst>
      <p:ext uri="{BB962C8B-B14F-4D97-AF65-F5344CB8AC3E}">
        <p14:creationId xmlns:p14="http://schemas.microsoft.com/office/powerpoint/2010/main" val="2526191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912768" cy="792088"/>
          </a:xfrm>
        </p:spPr>
        <p:txBody>
          <a:bodyPr>
            <a:normAutofit/>
          </a:bodyPr>
          <a:lstStyle/>
          <a:p>
            <a:r>
              <a:rPr lang="en-GB" sz="3400" dirty="0">
                <a:latin typeface="+mj-lt"/>
              </a:rPr>
              <a:t>McCloud reforms</a:t>
            </a:r>
          </a:p>
        </p:txBody>
      </p:sp>
      <p:sp>
        <p:nvSpPr>
          <p:cNvPr id="5" name="Slide Number Placeholder 4"/>
          <p:cNvSpPr>
            <a:spLocks noGrp="1"/>
          </p:cNvSpPr>
          <p:nvPr>
            <p:ph type="sldNum" sz="quarter" idx="12"/>
          </p:nvPr>
        </p:nvSpPr>
        <p:spPr/>
        <p:txBody>
          <a:bodyPr/>
          <a:lstStyle/>
          <a:p>
            <a:fld id="{3D64608E-E764-4C56-AE9B-E86CC2F57331}" type="slidenum">
              <a:rPr lang="en-GB" smtClean="0"/>
              <a:pPr/>
              <a:t>21</a:t>
            </a:fld>
            <a:endParaRPr lang="en-GB" dirty="0"/>
          </a:p>
        </p:txBody>
      </p:sp>
      <p:sp>
        <p:nvSpPr>
          <p:cNvPr id="3" name="Content Placeholder 2"/>
          <p:cNvSpPr>
            <a:spLocks noGrp="1"/>
          </p:cNvSpPr>
          <p:nvPr>
            <p:ph idx="1"/>
          </p:nvPr>
        </p:nvSpPr>
        <p:spPr>
          <a:xfrm>
            <a:off x="539552" y="1052736"/>
            <a:ext cx="8424935" cy="5184576"/>
          </a:xfrm>
        </p:spPr>
        <p:txBody>
          <a:bodyPr>
            <a:normAutofit fontScale="47500" lnSpcReduction="20000"/>
          </a:bodyPr>
          <a:lstStyle/>
          <a:p>
            <a:pPr marL="0" indent="0">
              <a:buNone/>
            </a:pPr>
            <a:r>
              <a:rPr lang="en-GB" sz="3500" b="1" dirty="0"/>
              <a:t>Choice on pension benefits earned in DB schemes between 1 April 2015 and 31 March 2022</a:t>
            </a:r>
          </a:p>
          <a:p>
            <a:pPr marL="0" indent="0">
              <a:buNone/>
            </a:pPr>
            <a:endParaRPr lang="en-GB" sz="3500" b="1" dirty="0"/>
          </a:p>
          <a:p>
            <a:pPr marL="0" lvl="0" indent="0" fontAlgn="base">
              <a:buNone/>
            </a:pPr>
            <a:r>
              <a:rPr lang="en-GB" dirty="0">
                <a:effectLst>
                  <a:glow>
                    <a:srgbClr val="000000"/>
                  </a:glow>
                  <a:outerShdw sx="0" sy="0">
                    <a:srgbClr val="000000"/>
                  </a:outerShdw>
                  <a:reflection stA="0" endPos="0" fadeDir="0" sx="0" sy="0"/>
                </a:effectLst>
              </a:rPr>
              <a:t>Legal case taken by members of the judges’ and firefighters’ scheme challenging the pension reforms effective from April 2015 (the McCloud case).  In December 2018, the Court of Appeal ruled that the ‘transitional protection’ offered to some members of the judges’ and firefighters’ schemes was discriminatory against younger members.  On 15 July 2019 the Chief Secretary to the Treasury made a written ministerial statement confirming that, as all the main public service pension schemes contained similar ‘transitional protection’ arrangements, the difference in treatment will need to be addressed across all those schemes for members with relevant service.  </a:t>
            </a:r>
          </a:p>
          <a:p>
            <a:pPr marL="0" lvl="0" indent="0" fontAlgn="base">
              <a:buNone/>
            </a:pPr>
            <a:br>
              <a:rPr lang="en-GB" dirty="0"/>
            </a:br>
            <a:r>
              <a:rPr lang="en-GB" dirty="0">
                <a:effectLst>
                  <a:glow>
                    <a:srgbClr val="000000"/>
                  </a:glow>
                  <a:outerShdw sx="0" sy="0">
                    <a:srgbClr val="000000"/>
                  </a:outerShdw>
                  <a:reflection stA="0" endPos="0" fadeDir="0" sx="0" sy="0"/>
                </a:effectLst>
              </a:rPr>
              <a:t>On 4 February 2021 the Treasury announced the government’s response to the consultations seeking views on proposals to address the discrimination in the pension schemes and announced it will implement the deferred choice underpin (DCU).  The DCU will give eligible scheme members a choice at the point their pension becomes payable (i.e. making the choice at their retirement), whether they wish to receive benefits from their legacy scheme or benefits equivalent to those that would have been available under their reformed schemes in relation to their service between 1 April 2015 and 31 March 2022.  The Treasury also confirmed that the legacy pension schemes will close on 31 March 2022 and that from 1 April 2022, all those who remain in service will do so as members of the reformed schemes that were introduced in 2015.</a:t>
            </a:r>
          </a:p>
          <a:p>
            <a:pPr lvl="0" fontAlgn="base"/>
            <a:endParaRPr lang="en-GB" dirty="0">
              <a:effectLst>
                <a:glow>
                  <a:srgbClr val="000000"/>
                </a:glow>
                <a:outerShdw sx="0" sy="0">
                  <a:srgbClr val="000000"/>
                </a:outerShdw>
                <a:reflection stA="0" endPos="0" fadeDir="0" sx="0" sy="0"/>
              </a:effectLst>
            </a:endParaRPr>
          </a:p>
          <a:p>
            <a:pPr marL="0" lvl="0" indent="0" fontAlgn="base">
              <a:buNone/>
            </a:pPr>
            <a:r>
              <a:rPr lang="en-GB" dirty="0">
                <a:effectLst>
                  <a:glow>
                    <a:srgbClr val="000000"/>
                  </a:glow>
                  <a:outerShdw sx="0" sy="0">
                    <a:srgbClr val="000000"/>
                  </a:outerShdw>
                  <a:reflection stA="0" endPos="0" fadeDir="0" sx="0" sy="0"/>
                </a:effectLst>
              </a:rPr>
              <a:t>The government plan to introduce new legislation when parliamentary time allows to implement the above reforms and the various Pension schemes will also run individual consultations on their specific scheme regulations.  Legislation is currently progressing through the House of Lords in this regard and similar legislation is currently being progressed in NI.</a:t>
            </a:r>
          </a:p>
          <a:p>
            <a:endParaRPr lang="en-GB" sz="3500" dirty="0"/>
          </a:p>
          <a:p>
            <a:endParaRPr lang="en-GB" sz="3500" dirty="0"/>
          </a:p>
        </p:txBody>
      </p:sp>
    </p:spTree>
    <p:extLst>
      <p:ext uri="{BB962C8B-B14F-4D97-AF65-F5344CB8AC3E}">
        <p14:creationId xmlns:p14="http://schemas.microsoft.com/office/powerpoint/2010/main" val="17767628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Grossing up (Gourley Principle)</a:t>
            </a:r>
          </a:p>
        </p:txBody>
      </p:sp>
      <p:sp>
        <p:nvSpPr>
          <p:cNvPr id="5" name="Slide Number Placeholder 4"/>
          <p:cNvSpPr>
            <a:spLocks noGrp="1"/>
          </p:cNvSpPr>
          <p:nvPr>
            <p:ph type="sldNum" sz="quarter" idx="12"/>
          </p:nvPr>
        </p:nvSpPr>
        <p:spPr/>
        <p:txBody>
          <a:bodyPr/>
          <a:lstStyle/>
          <a:p>
            <a:fld id="{3D64608E-E764-4C56-AE9B-E86CC2F57331}" type="slidenum">
              <a:rPr lang="en-GB" smtClean="0"/>
              <a:pPr/>
              <a:t>22</a:t>
            </a:fld>
            <a:endParaRPr lang="en-GB" dirty="0"/>
          </a:p>
        </p:txBody>
      </p:sp>
      <p:sp>
        <p:nvSpPr>
          <p:cNvPr id="3" name="Content Placeholder 2"/>
          <p:cNvSpPr>
            <a:spLocks noGrp="1"/>
          </p:cNvSpPr>
          <p:nvPr>
            <p:ph idx="1"/>
          </p:nvPr>
        </p:nvSpPr>
        <p:spPr>
          <a:xfrm>
            <a:off x="539552" y="1124744"/>
            <a:ext cx="8424935" cy="4525963"/>
          </a:xfrm>
        </p:spPr>
        <p:txBody>
          <a:bodyPr>
            <a:normAutofit fontScale="77500" lnSpcReduction="20000"/>
          </a:bodyPr>
          <a:lstStyle/>
          <a:p>
            <a:pPr lvl="1"/>
            <a:r>
              <a:rPr lang="en-GB" sz="2800" dirty="0"/>
              <a:t>Pension and earnings loss claims are calculated after taxes to derive net compensation claim</a:t>
            </a:r>
          </a:p>
          <a:p>
            <a:pPr lvl="1"/>
            <a:r>
              <a:rPr lang="en-GB" sz="2800" dirty="0"/>
              <a:t>The net compensation amount must be grossed up to take into account the additional tax that would be payable on the compensation sums received (as both earnings and pension compensation sums are taxable)</a:t>
            </a:r>
          </a:p>
          <a:p>
            <a:pPr lvl="1"/>
            <a:r>
              <a:rPr lang="en-GB" sz="2800" dirty="0"/>
              <a:t>Ensure grossed-up claim is recorded on schedule of loss</a:t>
            </a:r>
          </a:p>
          <a:p>
            <a:pPr lvl="1"/>
            <a:r>
              <a:rPr lang="en-GB" sz="2800" dirty="0"/>
              <a:t>Grossed up value cannot be more than statutory cap where this applies</a:t>
            </a:r>
          </a:p>
          <a:p>
            <a:pPr lvl="1"/>
            <a:r>
              <a:rPr lang="en-GB" sz="2800" dirty="0"/>
              <a:t>In most cases grossing-up can only be accurately calculated at the end of the tax year</a:t>
            </a:r>
          </a:p>
          <a:p>
            <a:pPr lvl="1"/>
            <a:r>
              <a:rPr lang="en-GB" sz="2800" dirty="0"/>
              <a:t>Need to consider whether the first £30,000 of compensation is tax free (under sections 401 to 403 of the Income Tax (Earnings and Pensions) Act 2003)</a:t>
            </a:r>
          </a:p>
          <a:p>
            <a:pPr lvl="1"/>
            <a:endParaRPr lang="en-GB" sz="2800" dirty="0"/>
          </a:p>
        </p:txBody>
      </p:sp>
    </p:spTree>
    <p:extLst>
      <p:ext uri="{BB962C8B-B14F-4D97-AF65-F5344CB8AC3E}">
        <p14:creationId xmlns:p14="http://schemas.microsoft.com/office/powerpoint/2010/main" val="3828908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Grossing up </a:t>
            </a:r>
            <a:r>
              <a:rPr lang="en-GB" sz="3200" dirty="0">
                <a:latin typeface="+mj-lt"/>
              </a:rPr>
              <a:t>- example</a:t>
            </a:r>
            <a:endParaRPr lang="en-GB" dirty="0">
              <a:latin typeface="+mj-lt"/>
            </a:endParaRPr>
          </a:p>
        </p:txBody>
      </p:sp>
      <p:sp>
        <p:nvSpPr>
          <p:cNvPr id="4" name="Footer Placeholder 3"/>
          <p:cNvSpPr>
            <a:spLocks noGrp="1"/>
          </p:cNvSpPr>
          <p:nvPr>
            <p:ph type="ftr" sz="quarter" idx="11"/>
          </p:nvPr>
        </p:nvSpPr>
        <p:spPr/>
        <p:txBody>
          <a:bodyPr/>
          <a:lstStyle/>
          <a:p>
            <a:pPr algn="ctr"/>
            <a:r>
              <a:rPr lang="en-GB" sz="1200"/>
              <a:t>Pension loss in Employment Tribunal claims</a:t>
            </a: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23</a:t>
            </a:fld>
            <a:endParaRPr lang="en-GB" dirty="0"/>
          </a:p>
        </p:txBody>
      </p:sp>
      <p:sp>
        <p:nvSpPr>
          <p:cNvPr id="3" name="Content Placeholder 2"/>
          <p:cNvSpPr>
            <a:spLocks noGrp="1"/>
          </p:cNvSpPr>
          <p:nvPr>
            <p:ph idx="1"/>
          </p:nvPr>
        </p:nvSpPr>
        <p:spPr>
          <a:xfrm>
            <a:off x="467544" y="1196752"/>
            <a:ext cx="8424935" cy="4525963"/>
          </a:xfrm>
        </p:spPr>
        <p:txBody>
          <a:bodyPr>
            <a:normAutofit/>
          </a:bodyPr>
          <a:lstStyle/>
          <a:p>
            <a:pPr lvl="1"/>
            <a:r>
              <a:rPr lang="en-GB" dirty="0"/>
              <a:t>If net claim is £50,000 and the Claimant is a higher rate taxpayer with compensation taxed at 40%, gross amount will be calculated as £83,333 </a:t>
            </a:r>
          </a:p>
          <a:p>
            <a:pPr marL="457200" lvl="1" indent="0">
              <a:buNone/>
            </a:pPr>
            <a:r>
              <a:rPr lang="en-GB" dirty="0"/>
              <a:t> </a:t>
            </a:r>
          </a:p>
          <a:p>
            <a:pPr marL="457200" lvl="1" indent="0">
              <a:buNone/>
            </a:pPr>
            <a:r>
              <a:rPr lang="en-GB" dirty="0"/>
              <a:t>	£83,333 	gross compensation </a:t>
            </a:r>
          </a:p>
          <a:p>
            <a:pPr marL="457200" lvl="1" indent="0">
              <a:buNone/>
            </a:pPr>
            <a:r>
              <a:rPr lang="en-GB" dirty="0"/>
              <a:t>	(£33,333)	less 40% tax </a:t>
            </a:r>
          </a:p>
          <a:p>
            <a:pPr marL="457200" lvl="1" indent="0">
              <a:buNone/>
            </a:pPr>
            <a:r>
              <a:rPr lang="en-GB" dirty="0"/>
              <a:t>	£50,000	net compensation</a:t>
            </a:r>
          </a:p>
          <a:p>
            <a:pPr lvl="1"/>
            <a:endParaRPr lang="en-GB" dirty="0"/>
          </a:p>
          <a:p>
            <a:pPr lvl="1"/>
            <a:endParaRPr lang="en-GB" dirty="0"/>
          </a:p>
          <a:p>
            <a:pPr lvl="1"/>
            <a:endParaRPr lang="en-GB" dirty="0"/>
          </a:p>
          <a:p>
            <a:pPr lvl="1"/>
            <a:endParaRPr lang="en-GB" dirty="0"/>
          </a:p>
          <a:p>
            <a:pPr lvl="1"/>
            <a:endParaRPr lang="en-GB" dirty="0"/>
          </a:p>
          <a:p>
            <a:pPr lvl="1"/>
            <a:endParaRPr lang="en-GB" dirty="0"/>
          </a:p>
        </p:txBody>
      </p:sp>
    </p:spTree>
    <p:extLst>
      <p:ext uri="{BB962C8B-B14F-4D97-AF65-F5344CB8AC3E}">
        <p14:creationId xmlns:p14="http://schemas.microsoft.com/office/powerpoint/2010/main" val="3137107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Grossing up </a:t>
            </a:r>
            <a:r>
              <a:rPr lang="en-GB" sz="3200" dirty="0">
                <a:latin typeface="+mj-lt"/>
              </a:rPr>
              <a:t>- example</a:t>
            </a:r>
            <a:endParaRPr lang="en-GB" dirty="0">
              <a:latin typeface="+mj-lt"/>
            </a:endParaRPr>
          </a:p>
        </p:txBody>
      </p:sp>
      <p:sp>
        <p:nvSpPr>
          <p:cNvPr id="4" name="Footer Placeholder 3"/>
          <p:cNvSpPr>
            <a:spLocks noGrp="1"/>
          </p:cNvSpPr>
          <p:nvPr>
            <p:ph type="ftr" sz="quarter" idx="11"/>
          </p:nvPr>
        </p:nvSpPr>
        <p:spPr/>
        <p:txBody>
          <a:bodyPr/>
          <a:lstStyle/>
          <a:p>
            <a:pPr algn="ct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24</a:t>
            </a:fld>
            <a:endParaRPr lang="en-GB" dirty="0"/>
          </a:p>
        </p:txBody>
      </p:sp>
      <p:sp>
        <p:nvSpPr>
          <p:cNvPr id="3" name="Content Placeholder 2"/>
          <p:cNvSpPr>
            <a:spLocks noGrp="1"/>
          </p:cNvSpPr>
          <p:nvPr>
            <p:ph idx="1"/>
          </p:nvPr>
        </p:nvSpPr>
        <p:spPr>
          <a:xfrm>
            <a:off x="467544" y="1196752"/>
            <a:ext cx="8424935" cy="4525963"/>
          </a:xfrm>
        </p:spPr>
        <p:txBody>
          <a:bodyPr>
            <a:normAutofit/>
          </a:bodyPr>
          <a:lstStyle/>
          <a:p>
            <a:pPr lvl="1"/>
            <a:r>
              <a:rPr lang="en-GB" dirty="0"/>
              <a:t>Be careful of other income – and the impact of the reduction/loss of personal allowance (“PA”) where income and compensation is collectively over £100,000.</a:t>
            </a:r>
          </a:p>
          <a:p>
            <a:pPr lvl="1"/>
            <a:r>
              <a:rPr lang="en-GB" dirty="0"/>
              <a:t>Assume Claimant’s other taxable income in the year is £60,000, then there will be a loss of the PA and part of award taxed at 45%</a:t>
            </a:r>
          </a:p>
          <a:p>
            <a:pPr lvl="1"/>
            <a:endParaRPr lang="en-GB" dirty="0"/>
          </a:p>
          <a:p>
            <a:pPr lvl="1"/>
            <a:endParaRPr lang="en-GB" dirty="0"/>
          </a:p>
          <a:p>
            <a:pPr lvl="1"/>
            <a:endParaRPr lang="en-GB" dirty="0"/>
          </a:p>
          <a:p>
            <a:pPr lvl="1"/>
            <a:endParaRPr lang="en-GB" dirty="0"/>
          </a:p>
          <a:p>
            <a:pPr lvl="1"/>
            <a:endParaRPr lang="en-GB" dirty="0"/>
          </a:p>
          <a:p>
            <a:pPr lvl="1"/>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2692266618"/>
              </p:ext>
            </p:extLst>
          </p:nvPr>
        </p:nvGraphicFramePr>
        <p:xfrm>
          <a:off x="1115616" y="3933056"/>
          <a:ext cx="7416824" cy="1628015"/>
        </p:xfrm>
        <a:graphic>
          <a:graphicData uri="http://schemas.openxmlformats.org/drawingml/2006/table">
            <a:tbl>
              <a:tblPr/>
              <a:tblGrid>
                <a:gridCol w="239467">
                  <a:extLst>
                    <a:ext uri="{9D8B030D-6E8A-4147-A177-3AD203B41FA5}">
                      <a16:colId xmlns:a16="http://schemas.microsoft.com/office/drawing/2014/main" val="20000"/>
                    </a:ext>
                  </a:extLst>
                </a:gridCol>
                <a:gridCol w="665186">
                  <a:extLst>
                    <a:ext uri="{9D8B030D-6E8A-4147-A177-3AD203B41FA5}">
                      <a16:colId xmlns:a16="http://schemas.microsoft.com/office/drawing/2014/main" val="20001"/>
                    </a:ext>
                  </a:extLst>
                </a:gridCol>
                <a:gridCol w="665186">
                  <a:extLst>
                    <a:ext uri="{9D8B030D-6E8A-4147-A177-3AD203B41FA5}">
                      <a16:colId xmlns:a16="http://schemas.microsoft.com/office/drawing/2014/main" val="20002"/>
                    </a:ext>
                  </a:extLst>
                </a:gridCol>
                <a:gridCol w="1104210">
                  <a:extLst>
                    <a:ext uri="{9D8B030D-6E8A-4147-A177-3AD203B41FA5}">
                      <a16:colId xmlns:a16="http://schemas.microsoft.com/office/drawing/2014/main" val="20003"/>
                    </a:ext>
                  </a:extLst>
                </a:gridCol>
                <a:gridCol w="984475">
                  <a:extLst>
                    <a:ext uri="{9D8B030D-6E8A-4147-A177-3AD203B41FA5}">
                      <a16:colId xmlns:a16="http://schemas.microsoft.com/office/drawing/2014/main" val="20004"/>
                    </a:ext>
                  </a:extLst>
                </a:gridCol>
                <a:gridCol w="745008">
                  <a:extLst>
                    <a:ext uri="{9D8B030D-6E8A-4147-A177-3AD203B41FA5}">
                      <a16:colId xmlns:a16="http://schemas.microsoft.com/office/drawing/2014/main" val="20005"/>
                    </a:ext>
                  </a:extLst>
                </a:gridCol>
                <a:gridCol w="745008">
                  <a:extLst>
                    <a:ext uri="{9D8B030D-6E8A-4147-A177-3AD203B41FA5}">
                      <a16:colId xmlns:a16="http://schemas.microsoft.com/office/drawing/2014/main" val="20006"/>
                    </a:ext>
                  </a:extLst>
                </a:gridCol>
                <a:gridCol w="745008">
                  <a:extLst>
                    <a:ext uri="{9D8B030D-6E8A-4147-A177-3AD203B41FA5}">
                      <a16:colId xmlns:a16="http://schemas.microsoft.com/office/drawing/2014/main" val="20008"/>
                    </a:ext>
                  </a:extLst>
                </a:gridCol>
                <a:gridCol w="106430">
                  <a:extLst>
                    <a:ext uri="{9D8B030D-6E8A-4147-A177-3AD203B41FA5}">
                      <a16:colId xmlns:a16="http://schemas.microsoft.com/office/drawing/2014/main" val="20009"/>
                    </a:ext>
                  </a:extLst>
                </a:gridCol>
                <a:gridCol w="1147446">
                  <a:extLst>
                    <a:ext uri="{9D8B030D-6E8A-4147-A177-3AD203B41FA5}">
                      <a16:colId xmlns:a16="http://schemas.microsoft.com/office/drawing/2014/main" val="20010"/>
                    </a:ext>
                  </a:extLst>
                </a:gridCol>
                <a:gridCol w="269400">
                  <a:extLst>
                    <a:ext uri="{9D8B030D-6E8A-4147-A177-3AD203B41FA5}">
                      <a16:colId xmlns:a16="http://schemas.microsoft.com/office/drawing/2014/main" val="20011"/>
                    </a:ext>
                  </a:extLst>
                </a:gridCol>
              </a:tblGrid>
              <a:tr h="0">
                <a:tc>
                  <a:txBody>
                    <a:bodyPr/>
                    <a:lstStyle/>
                    <a:p>
                      <a:pPr algn="r" fontAlgn="b"/>
                      <a:r>
                        <a:rPr lang="en-GB" sz="950" b="0" i="0" u="none" strike="noStrike" dirty="0">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1" i="0" u="none" strike="noStrike" dirty="0">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F3DE"/>
                    </a:solidFill>
                  </a:tcPr>
                </a:tc>
                <a:extLst>
                  <a:ext uri="{0D108BD9-81ED-4DB2-BD59-A6C34878D82A}">
                    <a16:rowId xmlns:a16="http://schemas.microsoft.com/office/drawing/2014/main" val="10000"/>
                  </a:ext>
                </a:extLst>
              </a:tr>
              <a:tr h="240895">
                <a:tc>
                  <a:txBody>
                    <a:bodyPr/>
                    <a:lstStyle/>
                    <a:p>
                      <a:pPr algn="r"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Current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Current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Required</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Total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Annual</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Annual</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Additional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1"/>
                  </a:ext>
                </a:extLst>
              </a:tr>
              <a:tr h="240895">
                <a:tc>
                  <a:txBody>
                    <a:bodyPr/>
                    <a:lstStyle/>
                    <a:p>
                      <a:pPr algn="r"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Gross</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 net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additional net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required net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gross</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Tax</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net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gross required</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2"/>
                  </a:ext>
                </a:extLst>
              </a:tr>
              <a:tr h="240895">
                <a:tc>
                  <a:txBody>
                    <a:bodyPr/>
                    <a:lstStyle/>
                    <a:p>
                      <a:pPr algn="r" fontAlgn="b"/>
                      <a:r>
                        <a:rPr lang="en-GB" sz="950" b="0" i="0" u="none" strike="noStrike" dirty="0">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a:t>
                      </a:r>
                    </a:p>
                  </a:txBody>
                  <a:tcPr marL="9525" marR="9525" marT="9525" marB="0" anchor="b">
                    <a:lnL>
                      <a:noFill/>
                    </a:lnL>
                    <a:lnR>
                      <a:noFill/>
                    </a:lnR>
                    <a:lnT>
                      <a:noFill/>
                    </a:lnT>
                    <a:lnB>
                      <a:noFill/>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3"/>
                  </a:ext>
                </a:extLst>
              </a:tr>
              <a:tr h="255065">
                <a:tc>
                  <a:txBody>
                    <a:bodyPr/>
                    <a:lstStyle/>
                    <a:p>
                      <a:pPr algn="r"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4"/>
                  </a:ext>
                </a:extLst>
              </a:tr>
              <a:tr h="255065">
                <a:tc>
                  <a:txBody>
                    <a:bodyPr/>
                    <a:lstStyle/>
                    <a:p>
                      <a:pPr algn="r"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60,000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48,945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50,000</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98,945</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154,815</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55,870</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98,945 </a:t>
                      </a:r>
                    </a:p>
                  </a:txBody>
                  <a:tcPr marL="9525" marR="9525" marT="9525" marB="0" anchor="b">
                    <a:lnL>
                      <a:noFill/>
                    </a:lnL>
                    <a:lnR>
                      <a:noFill/>
                    </a:lnR>
                    <a:lnT>
                      <a:noFill/>
                    </a:lnT>
                    <a:lnB>
                      <a:noFill/>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solidFill>
                      <a:srgbClr val="FEF3DE"/>
                    </a:solidFill>
                  </a:tcPr>
                </a:tc>
                <a:tc>
                  <a:txBody>
                    <a:bodyPr/>
                    <a:lstStyle/>
                    <a:p>
                      <a:pPr algn="r" fontAlgn="b"/>
                      <a:r>
                        <a:rPr lang="en-GB" sz="950" b="1" i="0" u="none" strike="noStrike" dirty="0">
                          <a:solidFill>
                            <a:srgbClr val="002060"/>
                          </a:solidFill>
                          <a:effectLst/>
                          <a:latin typeface="Verdana"/>
                        </a:rPr>
                        <a:t>94,815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F3DE"/>
                    </a:solidFill>
                  </a:tcPr>
                </a:tc>
                <a:extLst>
                  <a:ext uri="{0D108BD9-81ED-4DB2-BD59-A6C34878D82A}">
                    <a16:rowId xmlns:a16="http://schemas.microsoft.com/office/drawing/2014/main" val="10005"/>
                  </a:ext>
                </a:extLst>
              </a:tr>
              <a:tr h="240895">
                <a:tc>
                  <a:txBody>
                    <a:bodyPr/>
                    <a:lstStyle/>
                    <a:p>
                      <a:pPr algn="r" fontAlgn="b"/>
                      <a:r>
                        <a:rPr lang="en-GB" sz="950" b="0" i="0" u="none" strike="noStrike">
                          <a:solidFill>
                            <a:srgbClr val="002060"/>
                          </a:solidFill>
                          <a:effectLst/>
                          <a:latin typeface="Verdana"/>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1" u="none" strike="noStrike" dirty="0">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a:solidFill>
                            <a:srgbClr val="002060"/>
                          </a:solidFill>
                          <a:effectLst/>
                          <a:latin typeface="Verdana"/>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1" i="0" u="none" strike="noStrike">
                          <a:solidFill>
                            <a:srgbClr val="002060"/>
                          </a:solidFill>
                          <a:effectLst/>
                          <a:latin typeface="Verdana"/>
                        </a:rPr>
                        <a:t> </a:t>
                      </a:r>
                    </a:p>
                  </a:txBody>
                  <a:tcPr marL="9525" marR="9525" marT="9525"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F3DE"/>
                    </a:solidFill>
                  </a:tcPr>
                </a:tc>
                <a:tc>
                  <a:txBody>
                    <a:bodyPr/>
                    <a:lstStyle/>
                    <a:p>
                      <a:pPr algn="r" fontAlgn="b"/>
                      <a:r>
                        <a:rPr lang="en-GB" sz="950" b="0" i="0" u="none" strike="noStrike" dirty="0">
                          <a:solidFill>
                            <a:srgbClr val="002060"/>
                          </a:solidFill>
                          <a:effectLst/>
                          <a:latin typeface="Verdana"/>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F3DE"/>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47343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912768" cy="792088"/>
          </a:xfrm>
        </p:spPr>
        <p:txBody>
          <a:bodyPr>
            <a:normAutofit/>
          </a:bodyPr>
          <a:lstStyle/>
          <a:p>
            <a:r>
              <a:rPr lang="en-GB" sz="3400" dirty="0">
                <a:latin typeface="+mj-lt"/>
              </a:rPr>
              <a:t>Information required by expert</a:t>
            </a:r>
          </a:p>
        </p:txBody>
      </p:sp>
      <p:sp>
        <p:nvSpPr>
          <p:cNvPr id="4" name="Footer Placeholder 3"/>
          <p:cNvSpPr>
            <a:spLocks noGrp="1"/>
          </p:cNvSpPr>
          <p:nvPr>
            <p:ph type="ftr" sz="quarter" idx="11"/>
          </p:nvPr>
        </p:nvSpPr>
        <p:spPr/>
        <p:txBody>
          <a:bodyPr/>
          <a:lstStyle/>
          <a:p>
            <a:pPr algn="ct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25</a:t>
            </a:fld>
            <a:endParaRPr lang="en-GB" dirty="0"/>
          </a:p>
        </p:txBody>
      </p:sp>
      <p:sp>
        <p:nvSpPr>
          <p:cNvPr id="3" name="Content Placeholder 2"/>
          <p:cNvSpPr>
            <a:spLocks noGrp="1"/>
          </p:cNvSpPr>
          <p:nvPr>
            <p:ph idx="1"/>
          </p:nvPr>
        </p:nvSpPr>
        <p:spPr>
          <a:xfrm>
            <a:off x="539552" y="1052736"/>
            <a:ext cx="8424935" cy="5184576"/>
          </a:xfrm>
        </p:spPr>
        <p:txBody>
          <a:bodyPr>
            <a:normAutofit fontScale="40000" lnSpcReduction="20000"/>
          </a:bodyPr>
          <a:lstStyle/>
          <a:p>
            <a:pPr marL="0" indent="0">
              <a:buNone/>
            </a:pPr>
            <a:r>
              <a:rPr lang="en-GB" sz="3500" i="1" dirty="0"/>
              <a:t>The below information will be dependent on the nature of the loss claimed</a:t>
            </a:r>
          </a:p>
          <a:p>
            <a:pPr marL="0" indent="0">
              <a:buNone/>
            </a:pPr>
            <a:endParaRPr lang="en-GB" sz="3500" i="1" dirty="0"/>
          </a:p>
          <a:p>
            <a:r>
              <a:rPr lang="en-GB" sz="3500" dirty="0"/>
              <a:t>ET1 and ET3 claim forms</a:t>
            </a:r>
          </a:p>
          <a:p>
            <a:r>
              <a:rPr lang="en-GB" sz="3500" dirty="0"/>
              <a:t>Relevant legal-medical reports (particularly providing opinion on prognosis and return to work)</a:t>
            </a:r>
          </a:p>
          <a:p>
            <a:r>
              <a:rPr lang="en-GB" sz="3500" dirty="0"/>
              <a:t>Earnings information for at least 3 years prior to dismissal (payslips and P60s)</a:t>
            </a:r>
          </a:p>
          <a:p>
            <a:r>
              <a:rPr lang="en-GB" sz="3500" dirty="0"/>
              <a:t>If the Claimant is a member of a DC pension scheme, details of the employer pension contribution rate and basis of pensionable pay (this should however be apparent from payslips provided)</a:t>
            </a:r>
          </a:p>
          <a:p>
            <a:r>
              <a:rPr lang="en-GB" sz="3500" dirty="0"/>
              <a:t>If the Claimant is a member of a DB pension scheme:</a:t>
            </a:r>
          </a:p>
          <a:p>
            <a:pPr lvl="1"/>
            <a:r>
              <a:rPr lang="en-GB" sz="3200" dirty="0"/>
              <a:t>pension benefit statements at the date of dismissal showing the pension benefits earned at that date (including years of pensionable service, pensionable pay and if CARE benefits the annual pension benefits earned)</a:t>
            </a:r>
          </a:p>
          <a:p>
            <a:pPr lvl="1"/>
            <a:r>
              <a:rPr lang="en-GB" sz="3200" dirty="0"/>
              <a:t>Pension benefit statements since dismissal and pension payment slips if pension is now being received</a:t>
            </a:r>
          </a:p>
          <a:p>
            <a:pPr lvl="1"/>
            <a:r>
              <a:rPr lang="en-GB" sz="3200" dirty="0"/>
              <a:t>Pension scheme rules including ill-health pension rules, scheme retirement ages etc</a:t>
            </a:r>
          </a:p>
          <a:p>
            <a:r>
              <a:rPr lang="en-GB" sz="3500" dirty="0"/>
              <a:t>Appraisal records demonstrating promotion opportunities, if applicable</a:t>
            </a:r>
          </a:p>
          <a:p>
            <a:r>
              <a:rPr lang="en-GB" sz="3500" dirty="0"/>
              <a:t>Claimant’s date of birth and expected retirement age</a:t>
            </a:r>
          </a:p>
          <a:p>
            <a:r>
              <a:rPr lang="en-GB" sz="3500" dirty="0"/>
              <a:t>Details of the alternative employment since dismissal including payslips and pension benefit documents, contract of employment (particularly if it is only a temporary employment)</a:t>
            </a:r>
          </a:p>
          <a:p>
            <a:r>
              <a:rPr lang="en-GB" sz="3500" dirty="0"/>
              <a:t>Withdrawal factors to be applied to calculations based on the Claimant’s and Defendant’s evidence or any relevant factors impacting the withdrawal factor to be applied to employment benefits but for the dismissal and in relation to any residual employment benefits (e.g. length of service, absence record, whether the Claimant has dependents that require care, disciplinary records, any proposed restructuring/redundancies by the employer, any ill-health issues arising following dismissal)</a:t>
            </a:r>
          </a:p>
          <a:p>
            <a:endParaRPr lang="en-GB" sz="3500" dirty="0"/>
          </a:p>
        </p:txBody>
      </p:sp>
    </p:spTree>
    <p:extLst>
      <p:ext uri="{BB962C8B-B14F-4D97-AF65-F5344CB8AC3E}">
        <p14:creationId xmlns:p14="http://schemas.microsoft.com/office/powerpoint/2010/main" val="1241950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mj-lt"/>
              </a:rPr>
              <a:t>Summary</a:t>
            </a:r>
          </a:p>
        </p:txBody>
      </p:sp>
      <p:sp>
        <p:nvSpPr>
          <p:cNvPr id="4" name="Footer Placeholder 3"/>
          <p:cNvSpPr>
            <a:spLocks noGrp="1"/>
          </p:cNvSpPr>
          <p:nvPr>
            <p:ph type="ftr" sz="quarter" idx="11"/>
          </p:nvPr>
        </p:nvSpPr>
        <p:spPr>
          <a:xfrm>
            <a:off x="2843808" y="6348460"/>
            <a:ext cx="3314836" cy="320900"/>
          </a:xfrm>
        </p:spPr>
        <p:txBody>
          <a:bodyPr/>
          <a:lstStyle/>
          <a:p>
            <a:pPr algn="ctr"/>
            <a:r>
              <a:rPr lang="en-GB" sz="1200" dirty="0"/>
              <a:t>Assessing loss in Employment Tribunal claims</a:t>
            </a:r>
          </a:p>
        </p:txBody>
      </p:sp>
      <p:sp>
        <p:nvSpPr>
          <p:cNvPr id="5" name="Slide Number Placeholder 4"/>
          <p:cNvSpPr>
            <a:spLocks noGrp="1"/>
          </p:cNvSpPr>
          <p:nvPr>
            <p:ph type="sldNum" sz="quarter" idx="12"/>
          </p:nvPr>
        </p:nvSpPr>
        <p:spPr/>
        <p:txBody>
          <a:bodyPr/>
          <a:lstStyle/>
          <a:p>
            <a:fld id="{3D64608E-E764-4C56-AE9B-E86CC2F57331}" type="slidenum">
              <a:rPr lang="en-GB" smtClean="0"/>
              <a:pPr/>
              <a:t>26</a:t>
            </a:fld>
            <a:endParaRPr lang="en-GB" dirty="0"/>
          </a:p>
        </p:txBody>
      </p:sp>
      <p:sp>
        <p:nvSpPr>
          <p:cNvPr id="3" name="Content Placeholder 2"/>
          <p:cNvSpPr>
            <a:spLocks noGrp="1"/>
          </p:cNvSpPr>
          <p:nvPr>
            <p:ph idx="1"/>
          </p:nvPr>
        </p:nvSpPr>
        <p:spPr>
          <a:xfrm>
            <a:off x="467544" y="1196752"/>
            <a:ext cx="8424935" cy="4525963"/>
          </a:xfrm>
        </p:spPr>
        <p:txBody>
          <a:bodyPr>
            <a:normAutofit fontScale="92500" lnSpcReduction="10000"/>
          </a:bodyPr>
          <a:lstStyle/>
          <a:p>
            <a:pPr lvl="1"/>
            <a:r>
              <a:rPr lang="en-GB" dirty="0"/>
              <a:t>Pension loss claims can be significant in value, particularly where the member was and is no longer in a DB scheme – get expert advice</a:t>
            </a:r>
          </a:p>
          <a:p>
            <a:pPr lvl="1"/>
            <a:r>
              <a:rPr lang="en-GB" dirty="0"/>
              <a:t>Be mindful of ill-health pension, despite ill-health pension enhancements, there may be a claim</a:t>
            </a:r>
          </a:p>
          <a:p>
            <a:pPr lvl="1"/>
            <a:r>
              <a:rPr lang="en-GB" dirty="0"/>
              <a:t>Don’t forget about the loss or delay of promotion when considering earnings calculations</a:t>
            </a:r>
          </a:p>
          <a:p>
            <a:pPr lvl="1"/>
            <a:r>
              <a:rPr lang="en-GB" dirty="0"/>
              <a:t>Withdrawal factors to be applied for the risk that the Claimant may have lost employment will be a matter for evidence – but consider in advance</a:t>
            </a:r>
          </a:p>
          <a:p>
            <a:pPr lvl="1"/>
            <a:r>
              <a:rPr lang="en-GB" dirty="0"/>
              <a:t>Remember the impact of grossing-up for the additional tax that may be payable and seek advice if required</a:t>
            </a:r>
          </a:p>
          <a:p>
            <a:pPr lvl="1"/>
            <a:endParaRPr lang="en-GB" dirty="0"/>
          </a:p>
        </p:txBody>
      </p:sp>
    </p:spTree>
    <p:extLst>
      <p:ext uri="{BB962C8B-B14F-4D97-AF65-F5344CB8AC3E}">
        <p14:creationId xmlns:p14="http://schemas.microsoft.com/office/powerpoint/2010/main" val="37624757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744" y="1412776"/>
            <a:ext cx="4320480" cy="1154097"/>
          </a:xfrm>
        </p:spPr>
        <p:txBody>
          <a:bodyPr>
            <a:normAutofit fontScale="90000"/>
          </a:bodyPr>
          <a:lstStyle/>
          <a:p>
            <a:r>
              <a:rPr lang="en-GB" sz="4400" dirty="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Any</a:t>
            </a:r>
            <a:r>
              <a:rPr lang="en-GB" sz="4400" dirty="0">
                <a:solidFill>
                  <a:srgbClr val="003366"/>
                </a:solidFill>
                <a:latin typeface="Verdana" panose="020B0604030504040204" pitchFamily="34" charset="0"/>
                <a:ea typeface="Verdana" panose="020B0604030504040204" pitchFamily="34" charset="0"/>
                <a:cs typeface="Verdana" panose="020B0604030504040204" pitchFamily="34" charset="0"/>
              </a:rPr>
              <a:t> </a:t>
            </a:r>
            <a:r>
              <a:rPr lang="en-GB" sz="4400" dirty="0">
                <a:solidFill>
                  <a:srgbClr val="003366"/>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questions</a:t>
            </a:r>
          </a:p>
        </p:txBody>
      </p:sp>
      <p:pic>
        <p:nvPicPr>
          <p:cNvPr id="6146" name="Picture 2" descr="C:\Users\katie.cairns\AppData\Local\Microsoft\Windows\Temporary Internet Files\Content.IE5\Y54EW1ES\question-mark[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2780928"/>
            <a:ext cx="2269582" cy="2420887"/>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a:xfrm>
            <a:off x="3263044" y="6348460"/>
            <a:ext cx="3325180" cy="320900"/>
          </a:xfrm>
        </p:spPr>
        <p:txBody>
          <a:bodyPr/>
          <a:lstStyle/>
          <a:p>
            <a:pPr algn="ctr"/>
            <a:r>
              <a:rPr lang="en-GB" sz="1200" dirty="0"/>
              <a:t>Assessing loss in Employment Tribunal claims</a:t>
            </a:r>
          </a:p>
        </p:txBody>
      </p:sp>
      <p:sp>
        <p:nvSpPr>
          <p:cNvPr id="4" name="Slide Number Placeholder 3"/>
          <p:cNvSpPr>
            <a:spLocks noGrp="1"/>
          </p:cNvSpPr>
          <p:nvPr>
            <p:ph type="sldNum" sz="quarter" idx="12"/>
          </p:nvPr>
        </p:nvSpPr>
        <p:spPr/>
        <p:txBody>
          <a:bodyPr/>
          <a:lstStyle/>
          <a:p>
            <a:fld id="{3D64608E-E764-4C56-AE9B-E86CC2F57331}" type="slidenum">
              <a:rPr lang="en-GB" smtClean="0"/>
              <a:pPr/>
              <a:t>27</a:t>
            </a:fld>
            <a:endParaRPr lang="en-GB" dirty="0"/>
          </a:p>
        </p:txBody>
      </p:sp>
    </p:spTree>
    <p:extLst>
      <p:ext uri="{BB962C8B-B14F-4D97-AF65-F5344CB8AC3E}">
        <p14:creationId xmlns:p14="http://schemas.microsoft.com/office/powerpoint/2010/main" val="1061583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912768" cy="792088"/>
          </a:xfrm>
        </p:spPr>
        <p:txBody>
          <a:bodyPr>
            <a:normAutofit/>
          </a:bodyPr>
          <a:lstStyle/>
          <a:p>
            <a:r>
              <a:rPr lang="en-GB" sz="3400" dirty="0">
                <a:latin typeface="+mj-lt"/>
              </a:rPr>
              <a:t>Cases require forensic expert</a:t>
            </a:r>
          </a:p>
        </p:txBody>
      </p:sp>
      <p:sp>
        <p:nvSpPr>
          <p:cNvPr id="5" name="Slide Number Placeholder 4"/>
          <p:cNvSpPr>
            <a:spLocks noGrp="1"/>
          </p:cNvSpPr>
          <p:nvPr>
            <p:ph type="sldNum" sz="quarter" idx="12"/>
          </p:nvPr>
        </p:nvSpPr>
        <p:spPr/>
        <p:txBody>
          <a:bodyPr/>
          <a:lstStyle/>
          <a:p>
            <a:fld id="{3D64608E-E764-4C56-AE9B-E86CC2F57331}" type="slidenum">
              <a:rPr lang="en-GB" smtClean="0"/>
              <a:pPr/>
              <a:t>3</a:t>
            </a:fld>
            <a:endParaRPr lang="en-GB" dirty="0"/>
          </a:p>
        </p:txBody>
      </p:sp>
      <p:sp>
        <p:nvSpPr>
          <p:cNvPr id="3" name="Content Placeholder 2"/>
          <p:cNvSpPr>
            <a:spLocks noGrp="1"/>
          </p:cNvSpPr>
          <p:nvPr>
            <p:ph idx="1"/>
          </p:nvPr>
        </p:nvSpPr>
        <p:spPr>
          <a:xfrm>
            <a:off x="539552" y="1052736"/>
            <a:ext cx="8424935" cy="5184576"/>
          </a:xfrm>
        </p:spPr>
        <p:txBody>
          <a:bodyPr>
            <a:normAutofit fontScale="70000" lnSpcReduction="20000"/>
          </a:bodyPr>
          <a:lstStyle/>
          <a:p>
            <a:r>
              <a:rPr lang="en-GB" sz="3500" dirty="0"/>
              <a:t>Cases where </a:t>
            </a:r>
            <a:r>
              <a:rPr lang="en-GB" sz="3500" b="1" dirty="0"/>
              <a:t>compensation caps do not apply </a:t>
            </a:r>
            <a:r>
              <a:rPr lang="en-GB" sz="3500" dirty="0"/>
              <a:t>(e.g. sex discrimination, protected disclosures)</a:t>
            </a:r>
          </a:p>
          <a:p>
            <a:r>
              <a:rPr lang="en-GB" sz="3500" b="1" dirty="0"/>
              <a:t>Loss of pension, </a:t>
            </a:r>
            <a:r>
              <a:rPr lang="en-GB" sz="3500" dirty="0"/>
              <a:t>particularly where individual was member of Defined Benefit Scheme (“DB”) scheme e.g. Civil Service, NHS, Teacher, PSNI, NILGOSC – Translink, local council and the alternative employment is based on Defined Contribution (“DC”) scheme</a:t>
            </a:r>
          </a:p>
          <a:p>
            <a:r>
              <a:rPr lang="en-GB" sz="3500" dirty="0"/>
              <a:t>Individuals unfairly dismissed with </a:t>
            </a:r>
            <a:r>
              <a:rPr lang="en-GB" sz="3500" b="1" dirty="0"/>
              <a:t>ill-health pension package </a:t>
            </a:r>
            <a:r>
              <a:rPr lang="en-GB" sz="3500" dirty="0"/>
              <a:t>(even though an enhanced package may have been received a loss still may be claimed)</a:t>
            </a:r>
          </a:p>
          <a:p>
            <a:r>
              <a:rPr lang="en-GB" sz="3500" dirty="0"/>
              <a:t>Individuals unable to work on grounds of ill-health where employers have applied for an ill-health pension while the Claimant was an active employee/pension member (in certain schemes enhanced ill-health packages are only available to current scheme members)</a:t>
            </a:r>
          </a:p>
          <a:p>
            <a:endParaRPr lang="en-GB" sz="3500" dirty="0"/>
          </a:p>
          <a:p>
            <a:endParaRPr lang="en-GB" sz="3500" dirty="0"/>
          </a:p>
        </p:txBody>
      </p:sp>
    </p:spTree>
    <p:extLst>
      <p:ext uri="{BB962C8B-B14F-4D97-AF65-F5344CB8AC3E}">
        <p14:creationId xmlns:p14="http://schemas.microsoft.com/office/powerpoint/2010/main" val="2847500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912768" cy="792088"/>
          </a:xfrm>
        </p:spPr>
        <p:txBody>
          <a:bodyPr>
            <a:normAutofit/>
          </a:bodyPr>
          <a:lstStyle/>
          <a:p>
            <a:r>
              <a:rPr lang="en-GB" sz="3400" dirty="0">
                <a:latin typeface="+mj-lt"/>
              </a:rPr>
              <a:t>Cases require forensic expert</a:t>
            </a:r>
          </a:p>
        </p:txBody>
      </p:sp>
      <p:sp>
        <p:nvSpPr>
          <p:cNvPr id="4" name="Footer Placeholder 3"/>
          <p:cNvSpPr>
            <a:spLocks noGrp="1"/>
          </p:cNvSpPr>
          <p:nvPr>
            <p:ph type="ftr" sz="quarter" idx="11"/>
          </p:nvPr>
        </p:nvSpPr>
        <p:spPr/>
        <p:txBody>
          <a:bodyPr/>
          <a:lstStyle/>
          <a:p>
            <a:pPr algn="ctr"/>
            <a:r>
              <a:rPr lang="en-GB" sz="1200"/>
              <a:t>Pension loss in Employment Tribunal claims</a:t>
            </a:r>
            <a:endParaRPr lang="en-GB" sz="1200" dirty="0"/>
          </a:p>
        </p:txBody>
      </p:sp>
      <p:sp>
        <p:nvSpPr>
          <p:cNvPr id="5" name="Slide Number Placeholder 4"/>
          <p:cNvSpPr>
            <a:spLocks noGrp="1"/>
          </p:cNvSpPr>
          <p:nvPr>
            <p:ph type="sldNum" sz="quarter" idx="12"/>
          </p:nvPr>
        </p:nvSpPr>
        <p:spPr>
          <a:xfrm>
            <a:off x="6553200" y="6348460"/>
            <a:ext cx="2411287" cy="320900"/>
          </a:xfrm>
        </p:spPr>
        <p:txBody>
          <a:bodyPr/>
          <a:lstStyle/>
          <a:p>
            <a:fld id="{3D64608E-E764-4C56-AE9B-E86CC2F57331}" type="slidenum">
              <a:rPr lang="en-GB" smtClean="0"/>
              <a:pPr/>
              <a:t>4</a:t>
            </a:fld>
            <a:endParaRPr lang="en-GB" dirty="0"/>
          </a:p>
        </p:txBody>
      </p:sp>
      <p:sp>
        <p:nvSpPr>
          <p:cNvPr id="3" name="Content Placeholder 2"/>
          <p:cNvSpPr>
            <a:spLocks noGrp="1"/>
          </p:cNvSpPr>
          <p:nvPr>
            <p:ph idx="1"/>
          </p:nvPr>
        </p:nvSpPr>
        <p:spPr>
          <a:xfrm>
            <a:off x="539552" y="1052736"/>
            <a:ext cx="8424935" cy="5184576"/>
          </a:xfrm>
        </p:spPr>
        <p:txBody>
          <a:bodyPr>
            <a:normAutofit fontScale="92500" lnSpcReduction="10000"/>
          </a:bodyPr>
          <a:lstStyle/>
          <a:p>
            <a:r>
              <a:rPr lang="en-GB" sz="3500" dirty="0"/>
              <a:t>Career loss of earnings where individuals unable to obtain alternative employment or alternative employment at similar earnings level </a:t>
            </a:r>
          </a:p>
          <a:p>
            <a:r>
              <a:rPr lang="en-GB" sz="3500" dirty="0"/>
              <a:t>Claimant’s career progression opportunities have been adversely impacted as a result of dismissal</a:t>
            </a:r>
          </a:p>
          <a:p>
            <a:r>
              <a:rPr lang="en-GB" sz="3500" dirty="0"/>
              <a:t>Cases where the Claimant’s earnings are difficult to establish</a:t>
            </a:r>
          </a:p>
          <a:p>
            <a:r>
              <a:rPr lang="en-GB" sz="3500" dirty="0"/>
              <a:t>Equal pay claims</a:t>
            </a:r>
          </a:p>
          <a:p>
            <a:endParaRPr lang="en-GB" sz="3500" dirty="0"/>
          </a:p>
          <a:p>
            <a:endParaRPr lang="en-GB" sz="3500" dirty="0"/>
          </a:p>
        </p:txBody>
      </p:sp>
    </p:spTree>
    <p:extLst>
      <p:ext uri="{BB962C8B-B14F-4D97-AF65-F5344CB8AC3E}">
        <p14:creationId xmlns:p14="http://schemas.microsoft.com/office/powerpoint/2010/main" val="310213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6632"/>
            <a:ext cx="6912768" cy="792088"/>
          </a:xfrm>
        </p:spPr>
        <p:txBody>
          <a:bodyPr>
            <a:normAutofit fontScale="90000"/>
          </a:bodyPr>
          <a:lstStyle/>
          <a:p>
            <a:r>
              <a:rPr lang="en-GB" sz="3400" dirty="0">
                <a:latin typeface="+mj-lt"/>
              </a:rPr>
              <a:t>Overview of earnings loss considerations</a:t>
            </a:r>
          </a:p>
        </p:txBody>
      </p:sp>
      <p:sp>
        <p:nvSpPr>
          <p:cNvPr id="4" name="Footer Placeholder 3"/>
          <p:cNvSpPr>
            <a:spLocks noGrp="1"/>
          </p:cNvSpPr>
          <p:nvPr>
            <p:ph type="ftr" sz="quarter" idx="11"/>
          </p:nvPr>
        </p:nvSpPr>
        <p:spPr/>
        <p:txBody>
          <a:bodyPr/>
          <a:lstStyle/>
          <a:p>
            <a:pPr algn="ct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5</a:t>
            </a:fld>
            <a:endParaRPr lang="en-GB" dirty="0"/>
          </a:p>
        </p:txBody>
      </p:sp>
      <p:sp>
        <p:nvSpPr>
          <p:cNvPr id="3" name="Content Placeholder 2"/>
          <p:cNvSpPr>
            <a:spLocks noGrp="1"/>
          </p:cNvSpPr>
          <p:nvPr>
            <p:ph idx="1"/>
          </p:nvPr>
        </p:nvSpPr>
        <p:spPr>
          <a:xfrm>
            <a:off x="539552" y="1052736"/>
            <a:ext cx="8424935" cy="5184576"/>
          </a:xfrm>
        </p:spPr>
        <p:txBody>
          <a:bodyPr>
            <a:normAutofit fontScale="92500" lnSpcReduction="10000"/>
          </a:bodyPr>
          <a:lstStyle/>
          <a:p>
            <a:r>
              <a:rPr lang="en-GB" sz="3500" dirty="0"/>
              <a:t>Loss of earnings</a:t>
            </a:r>
          </a:p>
          <a:p>
            <a:pPr lvl="1"/>
            <a:r>
              <a:rPr lang="en-GB" sz="2800" dirty="0"/>
              <a:t>Deduction for pension contributions</a:t>
            </a:r>
          </a:p>
          <a:p>
            <a:pPr lvl="2">
              <a:buFont typeface="Wingdings" pitchFamily="2" charset="2"/>
              <a:buChar char="Ø"/>
            </a:pPr>
            <a:r>
              <a:rPr lang="en-GB" sz="2400" dirty="0"/>
              <a:t>Defined benefit schemes</a:t>
            </a:r>
          </a:p>
          <a:p>
            <a:pPr lvl="1"/>
            <a:r>
              <a:rPr lang="en-GB" sz="2800" dirty="0"/>
              <a:t>Delay in career / loss of promotion</a:t>
            </a:r>
          </a:p>
          <a:p>
            <a:pPr lvl="1"/>
            <a:r>
              <a:rPr lang="en-GB" sz="2800" dirty="0"/>
              <a:t>Risk of periods out of work/having to leave work early</a:t>
            </a:r>
          </a:p>
          <a:p>
            <a:pPr lvl="1"/>
            <a:r>
              <a:rPr lang="en-GB" sz="2800" dirty="0"/>
              <a:t>Loss of employment or unable to return full time</a:t>
            </a:r>
          </a:p>
          <a:p>
            <a:pPr lvl="1"/>
            <a:r>
              <a:rPr lang="en-GB" sz="2800" dirty="0"/>
              <a:t>Alternative employment</a:t>
            </a:r>
          </a:p>
          <a:p>
            <a:pPr lvl="2">
              <a:buFont typeface="Wingdings" pitchFamily="2" charset="2"/>
              <a:buChar char="Ø"/>
            </a:pPr>
            <a:r>
              <a:rPr lang="en-GB" sz="2400" dirty="0"/>
              <a:t>Is it more risky</a:t>
            </a:r>
          </a:p>
          <a:p>
            <a:pPr lvl="2">
              <a:buFont typeface="Wingdings" pitchFamily="2" charset="2"/>
              <a:buChar char="Ø"/>
            </a:pPr>
            <a:r>
              <a:rPr lang="en-GB" sz="2400" dirty="0"/>
              <a:t>Chances of promotion</a:t>
            </a:r>
          </a:p>
          <a:p>
            <a:pPr lvl="1"/>
            <a:r>
              <a:rPr lang="en-GB" sz="2800" dirty="0"/>
              <a:t>Loss of benefits/ allowances and overtime</a:t>
            </a:r>
          </a:p>
          <a:p>
            <a:pPr lvl="1"/>
            <a:r>
              <a:rPr lang="en-GB" sz="2800" dirty="0"/>
              <a:t>Variable earnings / impact of furlough on earnings</a:t>
            </a:r>
          </a:p>
          <a:p>
            <a:pPr lvl="1"/>
            <a:r>
              <a:rPr lang="en-GB" sz="2800" dirty="0"/>
              <a:t>Consideration of holiday pay</a:t>
            </a:r>
            <a:endParaRPr lang="en-GB" dirty="0"/>
          </a:p>
        </p:txBody>
      </p:sp>
    </p:spTree>
    <p:extLst>
      <p:ext uri="{BB962C8B-B14F-4D97-AF65-F5344CB8AC3E}">
        <p14:creationId xmlns:p14="http://schemas.microsoft.com/office/powerpoint/2010/main" val="137175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Fourth Edition</a:t>
            </a:r>
          </a:p>
        </p:txBody>
      </p:sp>
      <p:sp>
        <p:nvSpPr>
          <p:cNvPr id="3" name="Content Placeholder 2"/>
          <p:cNvSpPr>
            <a:spLocks noGrp="1"/>
          </p:cNvSpPr>
          <p:nvPr>
            <p:ph idx="1"/>
          </p:nvPr>
        </p:nvSpPr>
        <p:spPr>
          <a:xfrm>
            <a:off x="467544" y="1124744"/>
            <a:ext cx="8208913" cy="4309939"/>
          </a:xfrm>
        </p:spPr>
        <p:txBody>
          <a:bodyPr>
            <a:normAutofit fontScale="55000" lnSpcReduction="20000"/>
          </a:bodyPr>
          <a:lstStyle/>
          <a:p>
            <a:pPr marL="0" indent="0">
              <a:buNone/>
            </a:pPr>
            <a:endParaRPr lang="en-GB" dirty="0"/>
          </a:p>
          <a:p>
            <a:pPr marL="0" indent="0">
              <a:buNone/>
            </a:pPr>
            <a:r>
              <a:rPr lang="en-GB" dirty="0"/>
              <a:t>Fourth Edition introduced in August 2017 with the  3</a:t>
            </a:r>
            <a:r>
              <a:rPr lang="en-GB" baseline="30000" dirty="0"/>
              <a:t>rd</a:t>
            </a:r>
            <a:r>
              <a:rPr lang="en-GB" dirty="0"/>
              <a:t> revision of the guidance released in March 2021 prompted by the publication of the 8</a:t>
            </a:r>
            <a:r>
              <a:rPr lang="en-GB" baseline="30000" dirty="0"/>
              <a:t>th</a:t>
            </a:r>
            <a:r>
              <a:rPr lang="en-GB" dirty="0"/>
              <a:t> Edition of the Ogden Tables.</a:t>
            </a:r>
          </a:p>
          <a:p>
            <a:pPr marL="0" indent="0">
              <a:buNone/>
            </a:pPr>
            <a:endParaRPr lang="en-GB" dirty="0"/>
          </a:p>
          <a:p>
            <a:pPr marL="0" indent="0">
              <a:buNone/>
            </a:pPr>
            <a:r>
              <a:rPr lang="en-GB" dirty="0"/>
              <a:t>Fourth Edition Principles state that pension loss calculations fall into two main categories:</a:t>
            </a:r>
            <a:endParaRPr lang="en-GB" sz="2800" dirty="0"/>
          </a:p>
          <a:p>
            <a:pPr marL="0" indent="0">
              <a:buNone/>
            </a:pPr>
            <a:r>
              <a:rPr lang="en-GB" dirty="0"/>
              <a:t> </a:t>
            </a:r>
            <a:endParaRPr lang="en-GB" sz="2800" dirty="0"/>
          </a:p>
          <a:p>
            <a:pPr marL="0" lvl="0" indent="0">
              <a:buNone/>
            </a:pPr>
            <a:r>
              <a:rPr lang="en-GB" b="1" dirty="0"/>
              <a:t>	Simple </a:t>
            </a:r>
            <a:r>
              <a:rPr lang="en-GB" dirty="0"/>
              <a:t>- including Defined Contribution (“DC”) schemes.  A contributions 	method is used to calculate the pension loss.</a:t>
            </a:r>
            <a:endParaRPr lang="en-GB" sz="2800" dirty="0"/>
          </a:p>
          <a:p>
            <a:pPr marL="0" indent="0">
              <a:buNone/>
            </a:pPr>
            <a:r>
              <a:rPr lang="en-GB" dirty="0"/>
              <a:t> </a:t>
            </a:r>
            <a:endParaRPr lang="en-GB" sz="2800" dirty="0"/>
          </a:p>
          <a:p>
            <a:pPr marL="0" lvl="0" indent="0">
              <a:buNone/>
            </a:pPr>
            <a:r>
              <a:rPr lang="en-GB" b="1" dirty="0"/>
              <a:t>	Complex</a:t>
            </a:r>
            <a:r>
              <a:rPr lang="en-GB" dirty="0"/>
              <a:t> – including Defined Benefit (“DB”) schemes – both final salary and 	career average revalued earnings (“CARE”) schemes.  A complex method 	using a seven Step model is used to calculate the pension loss.</a:t>
            </a:r>
            <a:endParaRPr lang="en-GB" sz="2800" dirty="0"/>
          </a:p>
          <a:p>
            <a:pPr marL="0" indent="0">
              <a:buNone/>
            </a:pPr>
            <a:r>
              <a:rPr lang="en-GB" dirty="0"/>
              <a:t> </a:t>
            </a:r>
            <a:endParaRPr lang="en-GB" sz="2800" dirty="0"/>
          </a:p>
          <a:p>
            <a:pPr lvl="2">
              <a:buFont typeface="Wingdings" pitchFamily="2" charset="2"/>
              <a:buChar char="Ø"/>
            </a:pPr>
            <a:endParaRPr lang="en-GB" sz="2400" dirty="0"/>
          </a:p>
        </p:txBody>
      </p:sp>
      <p:sp>
        <p:nvSpPr>
          <p:cNvPr id="4" name="Footer Placeholder 3"/>
          <p:cNvSpPr>
            <a:spLocks noGrp="1"/>
          </p:cNvSpPr>
          <p:nvPr>
            <p:ph type="ftr" sz="quarter" idx="11"/>
          </p:nvPr>
        </p:nvSpPr>
        <p:spPr/>
        <p:txBody>
          <a:bodyPr/>
          <a:lstStyle/>
          <a:p>
            <a:pPr algn="ct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6</a:t>
            </a:fld>
            <a:endParaRPr lang="en-GB" dirty="0"/>
          </a:p>
        </p:txBody>
      </p:sp>
    </p:spTree>
    <p:extLst>
      <p:ext uri="{BB962C8B-B14F-4D97-AF65-F5344CB8AC3E}">
        <p14:creationId xmlns:p14="http://schemas.microsoft.com/office/powerpoint/2010/main" val="107999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Fourth Edition</a:t>
            </a:r>
          </a:p>
        </p:txBody>
      </p:sp>
      <p:sp>
        <p:nvSpPr>
          <p:cNvPr id="3" name="Content Placeholder 2"/>
          <p:cNvSpPr>
            <a:spLocks noGrp="1"/>
          </p:cNvSpPr>
          <p:nvPr>
            <p:ph idx="1"/>
          </p:nvPr>
        </p:nvSpPr>
        <p:spPr>
          <a:xfrm>
            <a:off x="359532" y="1124743"/>
            <a:ext cx="8424935" cy="5112569"/>
          </a:xfrm>
        </p:spPr>
        <p:txBody>
          <a:bodyPr>
            <a:normAutofit fontScale="40000" lnSpcReduction="20000"/>
          </a:bodyPr>
          <a:lstStyle/>
          <a:p>
            <a:pPr marL="0" indent="0">
              <a:buNone/>
            </a:pPr>
            <a:r>
              <a:rPr lang="en-GB" b="1" dirty="0"/>
              <a:t>Key recommendations </a:t>
            </a:r>
            <a:r>
              <a:rPr lang="en-GB" dirty="0"/>
              <a:t>are as follows:</a:t>
            </a:r>
            <a:endParaRPr lang="en-GB" sz="2800" dirty="0"/>
          </a:p>
          <a:p>
            <a:pPr marL="0" indent="0">
              <a:buNone/>
            </a:pPr>
            <a:r>
              <a:rPr lang="en-GB" dirty="0"/>
              <a:t> </a:t>
            </a:r>
            <a:endParaRPr lang="en-GB" sz="2800" dirty="0"/>
          </a:p>
          <a:p>
            <a:r>
              <a:rPr lang="en-GB" sz="3100" dirty="0"/>
              <a:t>the </a:t>
            </a:r>
            <a:r>
              <a:rPr lang="en-GB" sz="3100" b="1" dirty="0"/>
              <a:t>Ogden Tables </a:t>
            </a:r>
            <a:r>
              <a:rPr lang="en-GB" sz="3100" dirty="0"/>
              <a:t>should be applied when calculating multipliers for both loss of earnings and pension.</a:t>
            </a:r>
          </a:p>
          <a:p>
            <a:pPr marL="0" indent="0">
              <a:buNone/>
            </a:pPr>
            <a:r>
              <a:rPr lang="en-GB" sz="3100" dirty="0"/>
              <a:t> </a:t>
            </a:r>
          </a:p>
          <a:p>
            <a:r>
              <a:rPr lang="en-GB" sz="3100" dirty="0"/>
              <a:t>the Tribunal will “mirror” the Lord Chancellor’s </a:t>
            </a:r>
            <a:r>
              <a:rPr lang="en-GB" sz="3100" b="1" dirty="0"/>
              <a:t>discount rate </a:t>
            </a:r>
            <a:r>
              <a:rPr lang="en-GB" sz="3100" dirty="0"/>
              <a:t>and will “track future changes to the rate” (the current discount rate in Ni being </a:t>
            </a:r>
            <a:r>
              <a:rPr lang="en-GB" sz="3100" b="1" dirty="0"/>
              <a:t>-1.5%)</a:t>
            </a:r>
            <a:r>
              <a:rPr lang="en-GB" sz="3100" dirty="0"/>
              <a:t>.</a:t>
            </a:r>
          </a:p>
          <a:p>
            <a:pPr marL="0" indent="0">
              <a:buNone/>
            </a:pPr>
            <a:r>
              <a:rPr lang="en-GB" dirty="0"/>
              <a:t> </a:t>
            </a:r>
            <a:endParaRPr lang="en-GB" sz="2800" dirty="0"/>
          </a:p>
          <a:p>
            <a:pPr lvl="0"/>
            <a:r>
              <a:rPr lang="en-GB" b="1" dirty="0"/>
              <a:t>Section B of the Ogden Tables is not appropriate </a:t>
            </a:r>
            <a:r>
              <a:rPr lang="en-GB" dirty="0"/>
              <a:t>when calculating the adjustment to the multiplier for other contingencies other than mortality as it does not cover contingencies the Tribunal considers relevant such as: occupation, industrial sector, geographical region, the possibility the Claimant may have taken time out of work to care for children/ other dependents and risks of redundancy.  The Tribunal will therefore decide the appropriate </a:t>
            </a:r>
            <a:r>
              <a:rPr lang="en-GB" b="1" dirty="0"/>
              <a:t>“</a:t>
            </a:r>
            <a:r>
              <a:rPr lang="en-GB" b="1" i="1" dirty="0"/>
              <a:t>withdrawal factor</a:t>
            </a:r>
            <a:r>
              <a:rPr lang="en-GB" b="1" dirty="0"/>
              <a:t>” </a:t>
            </a:r>
            <a:r>
              <a:rPr lang="en-GB" dirty="0"/>
              <a:t>based on the evidence given.</a:t>
            </a:r>
            <a:endParaRPr lang="en-GB" sz="2800" dirty="0"/>
          </a:p>
          <a:p>
            <a:endParaRPr lang="en-GB" sz="2800" dirty="0"/>
          </a:p>
          <a:p>
            <a:pPr lvl="0"/>
            <a:r>
              <a:rPr lang="en-GB" dirty="0"/>
              <a:t>an allowance is made for a Claimant’s assumed </a:t>
            </a:r>
            <a:r>
              <a:rPr lang="en-GB" b="1" dirty="0"/>
              <a:t>higher expected life expectancy where they are a member of an occupational pension scheme</a:t>
            </a:r>
            <a:r>
              <a:rPr lang="en-GB" dirty="0"/>
              <a:t> (i.e. a DB scheme).  This adjustment is calculated by reducing the age of the claimant by two years when calculating the multiplier for pension loss.</a:t>
            </a:r>
            <a:endParaRPr lang="en-GB" sz="2800" dirty="0"/>
          </a:p>
          <a:p>
            <a:endParaRPr lang="en-GB" sz="2800" dirty="0"/>
          </a:p>
          <a:p>
            <a:pPr lvl="0"/>
            <a:r>
              <a:rPr lang="en-GB" b="1" dirty="0"/>
              <a:t>pension lump sum </a:t>
            </a:r>
            <a:r>
              <a:rPr lang="en-GB" dirty="0"/>
              <a:t>is only to be considered if there is an automatic entitlement within the pension scheme rules i.e. it is not to be considered for pension schemes which only provide for a lump sum in return for a sacrifice of annual pension income (known as commutation).</a:t>
            </a:r>
            <a:endParaRPr lang="en-GB" sz="2800" dirty="0"/>
          </a:p>
          <a:p>
            <a:endParaRPr lang="en-GB" sz="2800" dirty="0"/>
          </a:p>
          <a:p>
            <a:pPr lvl="0"/>
            <a:r>
              <a:rPr lang="en-GB" dirty="0"/>
              <a:t>if a Claimant has accrued “</a:t>
            </a:r>
            <a:r>
              <a:rPr lang="en-GB" i="1" dirty="0"/>
              <a:t>significant</a:t>
            </a:r>
            <a:r>
              <a:rPr lang="en-GB" dirty="0"/>
              <a:t>” occupational pension rights, the Tribunal will assume retirement at the scheme’s normal retirement age if this is below the state pension age.  If the Claimant has not accrued significant occupational pension rights, the Tribunal will assume retirement at state pension age.  Alternative retirement ages will be considered by the Tribunal, and may be accepted, if supported by evidence.</a:t>
            </a:r>
            <a:endParaRPr lang="en-GB" sz="2800" dirty="0"/>
          </a:p>
          <a:p>
            <a:pPr lvl="2">
              <a:buFont typeface="Wingdings" pitchFamily="2" charset="2"/>
              <a:buChar char="Ø"/>
            </a:pPr>
            <a:endParaRPr lang="en-GB" sz="2400" dirty="0"/>
          </a:p>
        </p:txBody>
      </p:sp>
      <p:sp>
        <p:nvSpPr>
          <p:cNvPr id="4" name="Footer Placeholder 3"/>
          <p:cNvSpPr>
            <a:spLocks noGrp="1"/>
          </p:cNvSpPr>
          <p:nvPr>
            <p:ph type="ftr" sz="quarter" idx="11"/>
          </p:nvPr>
        </p:nvSpPr>
        <p:spPr/>
        <p:txBody>
          <a:bodyPr/>
          <a:lstStyle/>
          <a:p>
            <a:pPr algn="ct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7</a:t>
            </a:fld>
            <a:endParaRPr lang="en-GB" dirty="0"/>
          </a:p>
        </p:txBody>
      </p:sp>
    </p:spTree>
    <p:extLst>
      <p:ext uri="{BB962C8B-B14F-4D97-AF65-F5344CB8AC3E}">
        <p14:creationId xmlns:p14="http://schemas.microsoft.com/office/powerpoint/2010/main" val="1504175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Ogden Tables</a:t>
            </a:r>
          </a:p>
        </p:txBody>
      </p:sp>
      <p:sp>
        <p:nvSpPr>
          <p:cNvPr id="4" name="Footer Placeholder 3"/>
          <p:cNvSpPr>
            <a:spLocks noGrp="1"/>
          </p:cNvSpPr>
          <p:nvPr>
            <p:ph type="ftr" sz="quarter" idx="11"/>
          </p:nvPr>
        </p:nvSpPr>
        <p:spPr/>
        <p:txBody>
          <a:bodyPr/>
          <a:lstStyle/>
          <a:p>
            <a:pPr algn="ct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8</a:t>
            </a:fld>
            <a:endParaRPr lang="en-GB" dirty="0"/>
          </a:p>
        </p:txBody>
      </p:sp>
      <p:sp>
        <p:nvSpPr>
          <p:cNvPr id="3" name="Content Placeholder 2"/>
          <p:cNvSpPr>
            <a:spLocks noGrp="1"/>
          </p:cNvSpPr>
          <p:nvPr>
            <p:ph idx="1"/>
          </p:nvPr>
        </p:nvSpPr>
        <p:spPr>
          <a:xfrm>
            <a:off x="498376" y="1268760"/>
            <a:ext cx="8424935" cy="4752528"/>
          </a:xfrm>
        </p:spPr>
        <p:txBody>
          <a:bodyPr>
            <a:normAutofit fontScale="92500" lnSpcReduction="20000"/>
          </a:bodyPr>
          <a:lstStyle/>
          <a:p>
            <a:r>
              <a:rPr lang="en-GB" dirty="0"/>
              <a:t>Prepared by the Government Actuary’s Department (“GAD”) for use in typical personal injury cases to convert total loss of employment benefits (earnings or pension) into a present value lump sum.  Multiples per the Ogden tables are applied to the annual net earnings and annual net pension:</a:t>
            </a:r>
          </a:p>
          <a:p>
            <a:pPr lvl="1"/>
            <a:r>
              <a:rPr lang="en-GB" dirty="0"/>
              <a:t>Earnings loss –multiples are based on the period from the date of hearing </a:t>
            </a:r>
            <a:r>
              <a:rPr lang="en-GB" dirty="0">
                <a:solidFill>
                  <a:srgbClr val="003366"/>
                </a:solidFill>
              </a:rPr>
              <a:t>to retirement age</a:t>
            </a:r>
          </a:p>
          <a:p>
            <a:pPr lvl="1"/>
            <a:r>
              <a:rPr lang="en-GB" dirty="0">
                <a:solidFill>
                  <a:srgbClr val="003366"/>
                </a:solidFill>
              </a:rPr>
              <a:t>Pension loss –multiples are based on the period from retirement to death (based on 2018 projections of future mortality rates published by the Office for National Statistics used in the Ogden Tables)</a:t>
            </a:r>
          </a:p>
          <a:p>
            <a:pPr lvl="1"/>
            <a:endParaRPr lang="en-GB" dirty="0"/>
          </a:p>
        </p:txBody>
      </p:sp>
    </p:spTree>
    <p:extLst>
      <p:ext uri="{BB962C8B-B14F-4D97-AF65-F5344CB8AC3E}">
        <p14:creationId xmlns:p14="http://schemas.microsoft.com/office/powerpoint/2010/main" val="70891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j-lt"/>
              </a:rPr>
              <a:t>Defined contribution (“DC”)</a:t>
            </a:r>
          </a:p>
        </p:txBody>
      </p:sp>
      <p:sp>
        <p:nvSpPr>
          <p:cNvPr id="3" name="Content Placeholder 2"/>
          <p:cNvSpPr>
            <a:spLocks noGrp="1"/>
          </p:cNvSpPr>
          <p:nvPr>
            <p:ph idx="1"/>
          </p:nvPr>
        </p:nvSpPr>
        <p:spPr>
          <a:xfrm>
            <a:off x="498376" y="1196752"/>
            <a:ext cx="8424935" cy="4237931"/>
          </a:xfrm>
        </p:spPr>
        <p:txBody>
          <a:bodyPr>
            <a:normAutofit fontScale="70000" lnSpcReduction="20000"/>
          </a:bodyPr>
          <a:lstStyle/>
          <a:p>
            <a:pPr lvl="1"/>
            <a:endParaRPr lang="en-GB" dirty="0"/>
          </a:p>
          <a:p>
            <a:pPr lvl="1"/>
            <a:r>
              <a:rPr lang="en-GB" dirty="0"/>
              <a:t>In a DC scheme, a private provider, usually chosen by the employer, invests pension contributions received by the employee and employer (usually a fixed percentage of salary) into a pension fund for the employee’s benefit. The amount of the resulting pension will depend on the performance of the investments in that pot or fund, and the size of the annuity it can purchase or amount that can be drawn down from it. </a:t>
            </a:r>
          </a:p>
          <a:p>
            <a:pPr lvl="1"/>
            <a:r>
              <a:rPr lang="en-GB" dirty="0"/>
              <a:t>A DC scheme operates like a personal pension and it is “money purchase” in nature and generally workplace and auto-enrolment schemes of private companies will be based on a DC scheme with various providers such as Scottish Widows and Standard Life etc used to invest the funds. </a:t>
            </a:r>
          </a:p>
          <a:p>
            <a:pPr lvl="1"/>
            <a:r>
              <a:rPr lang="en-GB" dirty="0"/>
              <a:t>As a minimum employees aged 22 and over with a salary of over £10,000 are likely to be eligible for auto-enrolment to a DC scheme and receive an employer pension contribution of 3% of their pensionable salary (salary in excess of lower NIC limit) subject to them contributing 4% of their pensionable salary.</a:t>
            </a:r>
          </a:p>
          <a:p>
            <a:pPr lvl="1"/>
            <a:endParaRPr lang="en-GB" dirty="0"/>
          </a:p>
          <a:p>
            <a:pPr lvl="1"/>
            <a:endParaRPr lang="en-GB" dirty="0"/>
          </a:p>
          <a:p>
            <a:endParaRPr lang="en-GB" dirty="0"/>
          </a:p>
        </p:txBody>
      </p:sp>
      <p:sp>
        <p:nvSpPr>
          <p:cNvPr id="4" name="Footer Placeholder 3"/>
          <p:cNvSpPr>
            <a:spLocks noGrp="1"/>
          </p:cNvSpPr>
          <p:nvPr>
            <p:ph type="ftr" sz="quarter" idx="11"/>
          </p:nvPr>
        </p:nvSpPr>
        <p:spPr/>
        <p:txBody>
          <a:bodyPr/>
          <a:lstStyle/>
          <a:p>
            <a:pPr algn="ctr"/>
            <a:r>
              <a:rPr lang="en-GB" sz="1200"/>
              <a:t>Pension loss in Employment Tribunal claims</a:t>
            </a:r>
            <a:endParaRPr lang="en-GB" sz="1200" dirty="0"/>
          </a:p>
        </p:txBody>
      </p:sp>
      <p:sp>
        <p:nvSpPr>
          <p:cNvPr id="5" name="Slide Number Placeholder 4"/>
          <p:cNvSpPr>
            <a:spLocks noGrp="1"/>
          </p:cNvSpPr>
          <p:nvPr>
            <p:ph type="sldNum" sz="quarter" idx="12"/>
          </p:nvPr>
        </p:nvSpPr>
        <p:spPr/>
        <p:txBody>
          <a:bodyPr/>
          <a:lstStyle/>
          <a:p>
            <a:fld id="{3D64608E-E764-4C56-AE9B-E86CC2F57331}" type="slidenum">
              <a:rPr lang="en-GB" smtClean="0"/>
              <a:pPr/>
              <a:t>9</a:t>
            </a:fld>
            <a:endParaRPr lang="en-GB" dirty="0"/>
          </a:p>
        </p:txBody>
      </p:sp>
    </p:spTree>
    <p:extLst>
      <p:ext uri="{BB962C8B-B14F-4D97-AF65-F5344CB8AC3E}">
        <p14:creationId xmlns:p14="http://schemas.microsoft.com/office/powerpoint/2010/main" val="3353531999"/>
      </p:ext>
    </p:extLst>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FC0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3438</TotalTime>
  <Words>4876</Words>
  <Application>Microsoft Office PowerPoint</Application>
  <PresentationFormat>On-screen Show (4:3)</PresentationFormat>
  <Paragraphs>1479</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Courier New</vt:lpstr>
      <vt:lpstr>Times New Roman</vt:lpstr>
      <vt:lpstr>Verdana</vt:lpstr>
      <vt:lpstr>Wingdings</vt:lpstr>
      <vt:lpstr>Office Theme</vt:lpstr>
      <vt:lpstr>Employment Lawyers Group NI Assessing Loss in Employment Tribunal Claims  12 January 2023 </vt:lpstr>
      <vt:lpstr>PowerPoint Presentation</vt:lpstr>
      <vt:lpstr>Cases require forensic expert</vt:lpstr>
      <vt:lpstr>Cases require forensic expert</vt:lpstr>
      <vt:lpstr>Overview of earnings loss considerations</vt:lpstr>
      <vt:lpstr>Fourth Edition</vt:lpstr>
      <vt:lpstr>Fourth Edition</vt:lpstr>
      <vt:lpstr>Ogden Tables</vt:lpstr>
      <vt:lpstr>Defined contribution (“DC”)</vt:lpstr>
      <vt:lpstr>Defined contribution - example</vt:lpstr>
      <vt:lpstr>Defined contribution  - example</vt:lpstr>
      <vt:lpstr>Defined contribution  - example</vt:lpstr>
      <vt:lpstr>Defined benefit (“DB”)</vt:lpstr>
      <vt:lpstr>Defined benefit - example</vt:lpstr>
      <vt:lpstr>Defined benefit - example</vt:lpstr>
      <vt:lpstr>Defined benefit - example</vt:lpstr>
      <vt:lpstr>Defined benefit - example</vt:lpstr>
      <vt:lpstr>Defined benefit - example</vt:lpstr>
      <vt:lpstr>DB v DC scheme (same earnings)</vt:lpstr>
      <vt:lpstr>Early retirement/ill health pension</vt:lpstr>
      <vt:lpstr>McCloud reforms</vt:lpstr>
      <vt:lpstr>Grossing up (Gourley Principle)</vt:lpstr>
      <vt:lpstr>Grossing up - example</vt:lpstr>
      <vt:lpstr>Grossing up - example</vt:lpstr>
      <vt:lpstr>Information required by expert</vt:lpstr>
      <vt:lpstr>Summary</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Capital Management for Legal Firms</dc:title>
  <dc:creator>Katie Cairns</dc:creator>
  <cp:lastModifiedBy>Stephen Burns</cp:lastModifiedBy>
  <cp:revision>251</cp:revision>
  <cp:lastPrinted>2017-01-24T15:19:23Z</cp:lastPrinted>
  <dcterms:created xsi:type="dcterms:W3CDTF">2014-11-13T15:28:20Z</dcterms:created>
  <dcterms:modified xsi:type="dcterms:W3CDTF">2023-01-12T08:36:08Z</dcterms:modified>
</cp:coreProperties>
</file>